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Shape 1"/>
          <p:cNvSpPr/>
          <p:nvPr/>
        </p:nvSpPr>
        <p:spPr>
          <a:xfrm>
            <a:off x="1097280" y="822960"/>
            <a:ext cx="6949440" cy="3474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96012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&gt;_</a:t>
            </a:r>
            <a:endParaRPr lang="vi-VN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00200"/>
            <a:ext cx="6949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3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 Workflows</a:t>
            </a:r>
            <a:endParaRPr lang="vi-VN" sz="3600" dirty="0"/>
          </a:p>
          <a:p>
            <a:pPr algn="ctr" indent="0" marL="0">
              <a:buNone/>
            </a:pPr>
            <a:r>
              <a:rPr lang="vi-VN" altLang="en-US" sz="3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Hooks</a:t>
            </a:r>
            <a:endParaRPr lang="vi-VN" sz="3600" dirty="0"/>
          </a:p>
        </p:txBody>
      </p:sp>
      <p:sp>
        <p:nvSpPr>
          <p:cNvPr id="6" name="Text 4"/>
          <p:cNvSpPr/>
          <p:nvPr/>
        </p:nvSpPr>
        <p:spPr>
          <a:xfrm>
            <a:off x="1097280" y="2926080"/>
            <a:ext cx="6949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— Hooks Guide</a:t>
            </a:r>
            <a:endParaRPr lang="vi-VN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333756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shell commands automatically when Claude edits files,</a:t>
            </a:r>
            <a:endParaRPr lang="vi-VN" sz="1200" dirty="0"/>
          </a:p>
          <a:p>
            <a:pPr algn="ctr"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finishes tasks, or needs input.</a:t>
            </a:r>
            <a:endParaRPr lang="vi-VN" sz="1200" dirty="0"/>
          </a:p>
        </p:txBody>
      </p:sp>
      <p:sp>
        <p:nvSpPr>
          <p:cNvPr id="8" name="Shape 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8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vi-VN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630936"/>
            <a:ext cx="1280160" cy="457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822960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22960"/>
            <a:ext cx="42519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95097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vi-VN" sz="1800" dirty="0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give deterministic, guaranteed control — not AI best-effort</a:t>
            </a:r>
            <a:endParaRPr lang="vi-VN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822960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822960"/>
            <a:ext cx="425196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4818888" y="95097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vi-VN" sz="1800" dirty="0"/>
          </a:p>
        </p:txBody>
      </p:sp>
      <p:sp>
        <p:nvSpPr>
          <p:cNvPr id="12" name="Text 10"/>
          <p:cNvSpPr/>
          <p:nvPr/>
        </p:nvSpPr>
        <p:spPr>
          <a:xfrm>
            <a:off x="5422392" y="1005840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20+ event types cover the full Claude Code lifecycle</a:t>
            </a:r>
            <a:endParaRPr lang="vi-VN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212848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212848"/>
            <a:ext cx="425196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5" name="Text 13"/>
          <p:cNvSpPr/>
          <p:nvPr/>
        </p:nvSpPr>
        <p:spPr>
          <a:xfrm>
            <a:off x="384048" y="234086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vi-VN" sz="1800" dirty="0"/>
          </a:p>
        </p:txBody>
      </p:sp>
      <p:sp>
        <p:nvSpPr>
          <p:cNvPr id="16" name="Text 14"/>
          <p:cNvSpPr/>
          <p:nvPr/>
        </p:nvSpPr>
        <p:spPr>
          <a:xfrm>
            <a:off x="987552" y="2395728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hook types: command, http, mcp_tool, prompt, agent</a:t>
            </a:r>
            <a:endParaRPr lang="vi-VN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2212848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212848"/>
            <a:ext cx="425196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9" name="Text 17"/>
          <p:cNvSpPr/>
          <p:nvPr/>
        </p:nvSpPr>
        <p:spPr>
          <a:xfrm>
            <a:off x="4818888" y="234086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vi-VN" sz="1800" dirty="0"/>
          </a:p>
        </p:txBody>
      </p:sp>
      <p:sp>
        <p:nvSpPr>
          <p:cNvPr id="20" name="Text 18"/>
          <p:cNvSpPr/>
          <p:nvPr/>
        </p:nvSpPr>
        <p:spPr>
          <a:xfrm>
            <a:off x="5422392" y="2395728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matchers to scope hooks narrowly — avoid over-broad automation</a:t>
            </a:r>
            <a:endParaRPr lang="vi-VN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3602736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602736"/>
            <a:ext cx="4251960" cy="640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3" name="Text 21"/>
          <p:cNvSpPr/>
          <p:nvPr/>
        </p:nvSpPr>
        <p:spPr>
          <a:xfrm>
            <a:off x="384048" y="373075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vi-VN" sz="1800" dirty="0"/>
          </a:p>
        </p:txBody>
      </p:sp>
      <p:sp>
        <p:nvSpPr>
          <p:cNvPr id="24" name="Text 22"/>
          <p:cNvSpPr/>
          <p:nvPr/>
        </p:nvSpPr>
        <p:spPr>
          <a:xfrm>
            <a:off x="987552" y="3785616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2 blocks actions; exit 0 + JSON enables structured decisions</a:t>
            </a:r>
            <a:endParaRPr lang="vi-VN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3602736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3602736"/>
            <a:ext cx="42519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7" name="Text 25"/>
          <p:cNvSpPr/>
          <p:nvPr/>
        </p:nvSpPr>
        <p:spPr>
          <a:xfrm>
            <a:off x="4818888" y="373075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vi-VN" sz="1800" dirty="0"/>
          </a:p>
        </p:txBody>
      </p:sp>
      <p:sp>
        <p:nvSpPr>
          <p:cNvPr id="28" name="Text 26"/>
          <p:cNvSpPr/>
          <p:nvPr/>
        </p:nvSpPr>
        <p:spPr>
          <a:xfrm>
            <a:off x="5422392" y="3785616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with /hooks, debug via debug log, iterate fast</a:t>
            </a:r>
            <a:endParaRPr lang="vi-VN" sz="1100" dirty="0"/>
          </a:p>
        </p:txBody>
      </p:sp>
      <p:sp>
        <p:nvSpPr>
          <p:cNvPr id="29" name="Text 27"/>
          <p:cNvSpPr/>
          <p:nvPr/>
        </p:nvSpPr>
        <p:spPr>
          <a:xfrm>
            <a:off x="0" y="480060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https://code.claude.com/docs/en/hooks-guide</a:t>
            </a:r>
            <a:endParaRPr lang="vi-VN" sz="1000" dirty="0"/>
          </a:p>
        </p:txBody>
      </p:sp>
      <p:sp>
        <p:nvSpPr>
          <p:cNvPr id="30" name="Shape 2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8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are Hooks?</a:t>
            </a:r>
            <a:endParaRPr lang="vi-VN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658368"/>
            <a:ext cx="1280160" cy="457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914400"/>
            <a:ext cx="26517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2976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Control</a:t>
            </a:r>
            <a:endParaRPr lang="vi-VN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User-defined shell commands that execute at specific lifecycle points — guaranteed to run, not left to the LLM.</a:t>
            </a:r>
            <a:endParaRPr lang="vi-VN" sz="1050" dirty="0"/>
          </a:p>
        </p:txBody>
      </p:sp>
      <p:sp>
        <p:nvSpPr>
          <p:cNvPr id="10" name="Shape 8"/>
          <p:cNvSpPr/>
          <p:nvPr/>
        </p:nvSpPr>
        <p:spPr>
          <a:xfrm>
            <a:off x="315468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914400"/>
            <a:ext cx="265176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2" name="Text 10"/>
          <p:cNvSpPr/>
          <p:nvPr/>
        </p:nvSpPr>
        <p:spPr>
          <a:xfrm>
            <a:off x="315468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⚡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26440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Event-Driven</a:t>
            </a:r>
            <a:endParaRPr lang="vi-VN" sz="1300" dirty="0"/>
          </a:p>
        </p:txBody>
      </p:sp>
      <p:sp>
        <p:nvSpPr>
          <p:cNvPr id="14" name="Text 12"/>
          <p:cNvSpPr/>
          <p:nvPr/>
        </p:nvSpPr>
        <p:spPr>
          <a:xfrm>
            <a:off x="326440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fire on events like PreToolUse, PostToolUse, Notification, SessionStart and more — 20+ event types.</a:t>
            </a:r>
            <a:endParaRPr lang="vi-VN" sz="1050" dirty="0"/>
          </a:p>
        </p:txBody>
      </p:sp>
      <p:sp>
        <p:nvSpPr>
          <p:cNvPr id="15" name="Shape 13"/>
          <p:cNvSpPr/>
          <p:nvPr/>
        </p:nvSpPr>
        <p:spPr>
          <a:xfrm>
            <a:off x="598932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989320" y="914400"/>
            <a:ext cx="265176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7" name="Text 15"/>
          <p:cNvSpPr/>
          <p:nvPr/>
        </p:nvSpPr>
        <p:spPr>
          <a:xfrm>
            <a:off x="598932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🔌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09904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Types</a:t>
            </a:r>
            <a:endParaRPr lang="vi-VN" sz="1300" dirty="0"/>
          </a:p>
        </p:txBody>
      </p:sp>
      <p:sp>
        <p:nvSpPr>
          <p:cNvPr id="19" name="Text 17"/>
          <p:cNvSpPr/>
          <p:nvPr/>
        </p:nvSpPr>
        <p:spPr>
          <a:xfrm>
            <a:off x="609904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command · http · mcp_tool · prompt · agent — pick the right execution model for each use case.</a:t>
            </a:r>
            <a:endParaRPr lang="vi-VN" sz="1050" dirty="0"/>
          </a:p>
        </p:txBody>
      </p:sp>
      <p:sp>
        <p:nvSpPr>
          <p:cNvPr id="20" name="Shape 1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 Lifecycle Events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749808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86384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SessionStart / SessionEnd</a:t>
            </a:r>
            <a:endParaRPr lang="vi-VN" sz="1050" dirty="0"/>
          </a:p>
        </p:txBody>
      </p:sp>
      <p:sp>
        <p:nvSpPr>
          <p:cNvPr id="6" name="Text 4"/>
          <p:cNvSpPr/>
          <p:nvPr/>
        </p:nvSpPr>
        <p:spPr>
          <a:xfrm>
            <a:off x="3520440" y="786384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begins/resumes or terminates</a:t>
            </a:r>
            <a:endParaRPr lang="vi-VN" sz="1050" dirty="0"/>
          </a:p>
        </p:txBody>
      </p:sp>
      <p:sp>
        <p:nvSpPr>
          <p:cNvPr id="7" name="Text 5"/>
          <p:cNvSpPr/>
          <p:nvPr/>
        </p:nvSpPr>
        <p:spPr>
          <a:xfrm>
            <a:off x="320040" y="121158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UserPromptSubmit</a:t>
            </a:r>
            <a:endParaRPr lang="vi-VN" sz="1050" dirty="0"/>
          </a:p>
        </p:txBody>
      </p:sp>
      <p:sp>
        <p:nvSpPr>
          <p:cNvPr id="8" name="Text 6"/>
          <p:cNvSpPr/>
          <p:nvPr/>
        </p:nvSpPr>
        <p:spPr>
          <a:xfrm>
            <a:off x="3520440" y="1211580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Claude processes your prompt</a:t>
            </a:r>
            <a:endParaRPr lang="vi-VN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1600200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1636776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PreToolUse</a:t>
            </a:r>
            <a:endParaRPr lang="vi-VN" sz="1050" dirty="0"/>
          </a:p>
        </p:txBody>
      </p:sp>
      <p:sp>
        <p:nvSpPr>
          <p:cNvPr id="11" name="Text 9"/>
          <p:cNvSpPr/>
          <p:nvPr/>
        </p:nvSpPr>
        <p:spPr>
          <a:xfrm>
            <a:off x="3520440" y="1636776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a tool call executes — can block it</a:t>
            </a:r>
            <a:endParaRPr lang="vi-VN" sz="1050" dirty="0"/>
          </a:p>
        </p:txBody>
      </p:sp>
      <p:sp>
        <p:nvSpPr>
          <p:cNvPr id="12" name="Text 10"/>
          <p:cNvSpPr/>
          <p:nvPr/>
        </p:nvSpPr>
        <p:spPr>
          <a:xfrm>
            <a:off x="320040" y="206197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PostToolUse</a:t>
            </a:r>
            <a:endParaRPr lang="vi-VN" sz="1050" dirty="0"/>
          </a:p>
        </p:txBody>
      </p:sp>
      <p:sp>
        <p:nvSpPr>
          <p:cNvPr id="13" name="Text 11"/>
          <p:cNvSpPr/>
          <p:nvPr/>
        </p:nvSpPr>
        <p:spPr>
          <a:xfrm>
            <a:off x="3520440" y="2061972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a tool call succeeds</a:t>
            </a:r>
            <a:endParaRPr lang="vi-VN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450592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487168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PermissionRequest</a:t>
            </a:r>
            <a:endParaRPr lang="vi-VN" sz="1050" dirty="0"/>
          </a:p>
        </p:txBody>
      </p:sp>
      <p:sp>
        <p:nvSpPr>
          <p:cNvPr id="16" name="Text 14"/>
          <p:cNvSpPr/>
          <p:nvPr/>
        </p:nvSpPr>
        <p:spPr>
          <a:xfrm>
            <a:off x="3520440" y="2487168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permission dialog appears</a:t>
            </a:r>
            <a:endParaRPr lang="vi-VN" sz="1050" dirty="0"/>
          </a:p>
        </p:txBody>
      </p:sp>
      <p:sp>
        <p:nvSpPr>
          <p:cNvPr id="17" name="Text 15"/>
          <p:cNvSpPr/>
          <p:nvPr/>
        </p:nvSpPr>
        <p:spPr>
          <a:xfrm>
            <a:off x="320040" y="2912364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Notification</a:t>
            </a:r>
            <a:endParaRPr lang="vi-VN" sz="1050" dirty="0"/>
          </a:p>
        </p:txBody>
      </p:sp>
      <p:sp>
        <p:nvSpPr>
          <p:cNvPr id="18" name="Text 16"/>
          <p:cNvSpPr/>
          <p:nvPr/>
        </p:nvSpPr>
        <p:spPr>
          <a:xfrm>
            <a:off x="3520440" y="2912364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Claude needs your input</a:t>
            </a:r>
            <a:endParaRPr lang="vi-VN" sz="1050" dirty="0"/>
          </a:p>
        </p:txBody>
      </p:sp>
      <p:sp>
        <p:nvSpPr>
          <p:cNvPr id="19" name="Shape 17"/>
          <p:cNvSpPr/>
          <p:nvPr/>
        </p:nvSpPr>
        <p:spPr>
          <a:xfrm>
            <a:off x="228600" y="3300984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" y="333756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ConfigChange</a:t>
            </a:r>
            <a:endParaRPr lang="vi-VN" sz="1050" dirty="0"/>
          </a:p>
        </p:txBody>
      </p:sp>
      <p:sp>
        <p:nvSpPr>
          <p:cNvPr id="21" name="Text 19"/>
          <p:cNvSpPr/>
          <p:nvPr/>
        </p:nvSpPr>
        <p:spPr>
          <a:xfrm>
            <a:off x="3520440" y="3337560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config file changes during session</a:t>
            </a:r>
            <a:endParaRPr lang="vi-VN" sz="1050" dirty="0"/>
          </a:p>
        </p:txBody>
      </p:sp>
      <p:sp>
        <p:nvSpPr>
          <p:cNvPr id="22" name="Text 20"/>
          <p:cNvSpPr/>
          <p:nvPr/>
        </p:nvSpPr>
        <p:spPr>
          <a:xfrm>
            <a:off x="320040" y="3762756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CwdChanged / FileChanged</a:t>
            </a:r>
            <a:endParaRPr lang="vi-VN" sz="1050" dirty="0"/>
          </a:p>
        </p:txBody>
      </p:sp>
      <p:sp>
        <p:nvSpPr>
          <p:cNvPr id="23" name="Text 21"/>
          <p:cNvSpPr/>
          <p:nvPr/>
        </p:nvSpPr>
        <p:spPr>
          <a:xfrm>
            <a:off x="3520440" y="3762756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Directory or watched file changes on disk</a:t>
            </a:r>
            <a:endParaRPr lang="vi-VN" sz="1050" dirty="0"/>
          </a:p>
        </p:txBody>
      </p:sp>
      <p:sp>
        <p:nvSpPr>
          <p:cNvPr id="24" name="Shape 22"/>
          <p:cNvSpPr/>
          <p:nvPr/>
        </p:nvSpPr>
        <p:spPr>
          <a:xfrm>
            <a:off x="228600" y="4151376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18795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PreCompact / PostCompact</a:t>
            </a:r>
            <a:endParaRPr lang="vi-VN" sz="1050" dirty="0"/>
          </a:p>
        </p:txBody>
      </p:sp>
      <p:sp>
        <p:nvSpPr>
          <p:cNvPr id="26" name="Text 24"/>
          <p:cNvSpPr/>
          <p:nvPr/>
        </p:nvSpPr>
        <p:spPr>
          <a:xfrm>
            <a:off x="3520440" y="4187952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Before/after context compaction</a:t>
            </a:r>
            <a:endParaRPr lang="vi-VN" sz="1050" dirty="0"/>
          </a:p>
        </p:txBody>
      </p:sp>
      <p:sp>
        <p:nvSpPr>
          <p:cNvPr id="27" name="Text 25"/>
          <p:cNvSpPr/>
          <p:nvPr/>
        </p:nvSpPr>
        <p:spPr>
          <a:xfrm>
            <a:off x="320040" y="4613148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Stop / StopFailure</a:t>
            </a:r>
            <a:endParaRPr lang="vi-VN" sz="1050" dirty="0"/>
          </a:p>
        </p:txBody>
      </p:sp>
      <p:sp>
        <p:nvSpPr>
          <p:cNvPr id="28" name="Text 26"/>
          <p:cNvSpPr/>
          <p:nvPr/>
        </p:nvSpPr>
        <p:spPr>
          <a:xfrm>
            <a:off x="3520440" y="4613148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Claude finishes or API error occurs</a:t>
            </a:r>
            <a:endParaRPr lang="vi-VN" sz="1050" dirty="0"/>
          </a:p>
        </p:txBody>
      </p:sp>
      <p:sp>
        <p:nvSpPr>
          <p:cNvPr id="29" name="Shape 27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2D3EE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Your First Hook</a:t>
            </a:r>
            <a:endParaRPr lang="vi-VN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3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Desktop notification when Claude needs your input</a:t>
            </a:r>
            <a:endParaRPr lang="vi-VN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24712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12471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vi-VN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133856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to ~/.claude/settings.json</a:t>
            </a:r>
            <a:endParaRPr lang="vi-VN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444752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hooks block with event name as key</a:t>
            </a:r>
            <a:endParaRPr lang="vi-VN" sz="1000" dirty="0"/>
          </a:p>
        </p:txBody>
      </p:sp>
      <p:sp>
        <p:nvSpPr>
          <p:cNvPr id="10" name="Shape 8"/>
          <p:cNvSpPr/>
          <p:nvPr/>
        </p:nvSpPr>
        <p:spPr>
          <a:xfrm>
            <a:off x="320040" y="2011680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2057400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2057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vi-VN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2066544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with /hooks command</a:t>
            </a:r>
            <a:endParaRPr lang="vi-VN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37744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 the hooks browser — check event count</a:t>
            </a:r>
            <a:endParaRPr lang="vi-VN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2944368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990088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7" name="Text 15"/>
          <p:cNvSpPr/>
          <p:nvPr/>
        </p:nvSpPr>
        <p:spPr>
          <a:xfrm>
            <a:off x="320040" y="29900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vi-VN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29992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the hook</a:t>
            </a:r>
            <a:endParaRPr lang="vi-VN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33101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Claude something, switch tabs — notification fires!</a:t>
            </a:r>
            <a:endParaRPr lang="vi-VN" sz="1000" dirty="0"/>
          </a:p>
        </p:txBody>
      </p:sp>
      <p:sp>
        <p:nvSpPr>
          <p:cNvPr id="20" name="Shape 18"/>
          <p:cNvSpPr/>
          <p:nvPr/>
        </p:nvSpPr>
        <p:spPr>
          <a:xfrm>
            <a:off x="4572000" y="1005840"/>
            <a:ext cx="4251960" cy="3291840"/>
          </a:xfrm>
          <a:prstGeom prst="rect">
            <a:avLst/>
          </a:prstGeom>
          <a:solidFill>
            <a:srgbClr val="0D1117"/>
          </a:solidFill>
          <a:ln w="12700">
            <a:solidFill>
              <a:srgbClr val="22D3EE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663440" y="1097280"/>
            <a:ext cx="406908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"Notification": [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"matcher": "",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"hooks": [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"type": "command",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"command": "osascript -e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'display notification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\"Claude needs input\"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with title \"Claude Code\"'"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]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]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</p:txBody>
      </p:sp>
      <p:sp>
        <p:nvSpPr>
          <p:cNvPr id="22" name="Shape 2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4D399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Automation Patterns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77240"/>
            <a:ext cx="274320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🔔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Notifications</a:t>
            </a:r>
            <a:endParaRPr lang="vi-VN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desktop alerts when Claude needs input — never miss a prompt</a:t>
            </a:r>
            <a:endParaRPr lang="vi-VN" sz="950" dirty="0"/>
          </a:p>
        </p:txBody>
      </p:sp>
      <p:sp>
        <p:nvSpPr>
          <p:cNvPr id="9" name="Shape 7"/>
          <p:cNvSpPr/>
          <p:nvPr/>
        </p:nvSpPr>
        <p:spPr>
          <a:xfrm>
            <a:off x="315468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777240"/>
            <a:ext cx="274320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315468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✨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24612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Auto-format</a:t>
            </a:r>
            <a:endParaRPr lang="vi-VN" sz="1200" dirty="0"/>
          </a:p>
        </p:txBody>
      </p:sp>
      <p:sp>
        <p:nvSpPr>
          <p:cNvPr id="13" name="Text 11"/>
          <p:cNvSpPr/>
          <p:nvPr/>
        </p:nvSpPr>
        <p:spPr>
          <a:xfrm>
            <a:off x="326440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Prettier/ESLint after every file edit via PostToolUse</a:t>
            </a:r>
            <a:endParaRPr lang="vi-VN" sz="95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743200" cy="640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🔒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12648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 Files</a:t>
            </a:r>
            <a:endParaRPr lang="vi-VN" sz="1200" dirty="0"/>
          </a:p>
        </p:txBody>
      </p:sp>
      <p:sp>
        <p:nvSpPr>
          <p:cNvPr id="18" name="Text 16"/>
          <p:cNvSpPr/>
          <p:nvPr/>
        </p:nvSpPr>
        <p:spPr>
          <a:xfrm>
            <a:off x="614476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edits to .env, package-lock.json, .git via PreToolUse</a:t>
            </a:r>
            <a:endParaRPr lang="vi-VN" sz="950" dirty="0"/>
          </a:p>
        </p:txBody>
      </p:sp>
      <p:sp>
        <p:nvSpPr>
          <p:cNvPr id="19" name="Shape 17"/>
          <p:cNvSpPr/>
          <p:nvPr/>
        </p:nvSpPr>
        <p:spPr>
          <a:xfrm>
            <a:off x="27432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2788920"/>
            <a:ext cx="274320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💾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6576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Re-inject Context</a:t>
            </a:r>
            <a:endParaRPr lang="vi-VN" sz="1200" dirty="0"/>
          </a:p>
        </p:txBody>
      </p:sp>
      <p:sp>
        <p:nvSpPr>
          <p:cNvPr id="23" name="Text 21"/>
          <p:cNvSpPr/>
          <p:nvPr/>
        </p:nvSpPr>
        <p:spPr>
          <a:xfrm>
            <a:off x="38404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compaction, echo sprint reminders back into Claude's context</a:t>
            </a:r>
            <a:endParaRPr lang="vi-VN" sz="950" dirty="0"/>
          </a:p>
        </p:txBody>
      </p:sp>
      <p:sp>
        <p:nvSpPr>
          <p:cNvPr id="24" name="Shape 22"/>
          <p:cNvSpPr/>
          <p:nvPr/>
        </p:nvSpPr>
        <p:spPr>
          <a:xfrm>
            <a:off x="315468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54680" y="2788920"/>
            <a:ext cx="274320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6" name="Text 24"/>
          <p:cNvSpPr/>
          <p:nvPr/>
        </p:nvSpPr>
        <p:spPr>
          <a:xfrm>
            <a:off x="315468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📋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324612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Logs</a:t>
            </a:r>
            <a:endParaRPr lang="vi-VN" sz="1200" dirty="0"/>
          </a:p>
        </p:txBody>
      </p:sp>
      <p:sp>
        <p:nvSpPr>
          <p:cNvPr id="28" name="Text 26"/>
          <p:cNvSpPr/>
          <p:nvPr/>
        </p:nvSpPr>
        <p:spPr>
          <a:xfrm>
            <a:off x="326440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every ConfigChange to a file for compliance tracking</a:t>
            </a:r>
            <a:endParaRPr lang="vi-VN" sz="950" dirty="0"/>
          </a:p>
        </p:txBody>
      </p:sp>
      <p:sp>
        <p:nvSpPr>
          <p:cNvPr id="29" name="Shape 27"/>
          <p:cNvSpPr/>
          <p:nvPr/>
        </p:nvSpPr>
        <p:spPr>
          <a:xfrm>
            <a:off x="603504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35040" y="2788920"/>
            <a:ext cx="274320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1" name="Text 29"/>
          <p:cNvSpPr/>
          <p:nvPr/>
        </p:nvSpPr>
        <p:spPr>
          <a:xfrm>
            <a:off x="603504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✅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612648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Auto-approve</a:t>
            </a:r>
            <a:endParaRPr lang="vi-VN" sz="1200" dirty="0"/>
          </a:p>
        </p:txBody>
      </p:sp>
      <p:sp>
        <p:nvSpPr>
          <p:cNvPr id="33" name="Text 31"/>
          <p:cNvSpPr/>
          <p:nvPr/>
        </p:nvSpPr>
        <p:spPr>
          <a:xfrm>
            <a:off x="614476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Skip permission dialogs for trusted tools like ExitPlanMode</a:t>
            </a:r>
            <a:endParaRPr lang="vi-VN" sz="950" dirty="0"/>
          </a:p>
        </p:txBody>
      </p:sp>
      <p:sp>
        <p:nvSpPr>
          <p:cNvPr id="34" name="Shape 3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BBF24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Hooks Communicate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59536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stdin</a:t>
            </a:r>
            <a:endParaRPr lang="vi-VN" sz="1200" dirty="0"/>
          </a:p>
        </p:txBody>
      </p:sp>
      <p:sp>
        <p:nvSpPr>
          <p:cNvPr id="6" name="Text 4"/>
          <p:cNvSpPr/>
          <p:nvPr/>
        </p:nvSpPr>
        <p:spPr>
          <a:xfrm>
            <a:off x="1600200" y="877824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sends JSON event data to your script</a:t>
            </a:r>
            <a:endParaRPr lang="vi-VN" sz="1000" dirty="0"/>
          </a:p>
        </p:txBody>
      </p:sp>
      <p:sp>
        <p:nvSpPr>
          <p:cNvPr id="7" name="Shape 5"/>
          <p:cNvSpPr/>
          <p:nvPr/>
        </p:nvSpPr>
        <p:spPr>
          <a:xfrm>
            <a:off x="274320" y="1563624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61848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stdout</a:t>
            </a:r>
            <a:endParaRPr lang="vi-VN" sz="1200" dirty="0"/>
          </a:p>
        </p:txBody>
      </p:sp>
      <p:sp>
        <p:nvSpPr>
          <p:cNvPr id="9" name="Text 7"/>
          <p:cNvSpPr/>
          <p:nvPr/>
        </p:nvSpPr>
        <p:spPr>
          <a:xfrm>
            <a:off x="1600200" y="1636776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writes context text or JSON decision</a:t>
            </a:r>
            <a:endParaRPr lang="vi-VN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322576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77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stderr</a:t>
            </a:r>
            <a:endParaRPr lang="vi-VN" sz="1200" dirty="0"/>
          </a:p>
        </p:txBody>
      </p:sp>
      <p:sp>
        <p:nvSpPr>
          <p:cNvPr id="12" name="Text 10"/>
          <p:cNvSpPr/>
          <p:nvPr/>
        </p:nvSpPr>
        <p:spPr>
          <a:xfrm>
            <a:off x="1600200" y="2395728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Error/feedback message — shown to Claude or user</a:t>
            </a:r>
            <a:endParaRPr lang="vi-VN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081528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1363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exit 0</a:t>
            </a:r>
            <a:endParaRPr lang="vi-VN" sz="1200" dirty="0"/>
          </a:p>
        </p:txBody>
      </p:sp>
      <p:sp>
        <p:nvSpPr>
          <p:cNvPr id="15" name="Text 13"/>
          <p:cNvSpPr/>
          <p:nvPr/>
        </p:nvSpPr>
        <p:spPr>
          <a:xfrm>
            <a:off x="1600200" y="31546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proceeds normally</a:t>
            </a:r>
            <a:endParaRPr lang="vi-VN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840480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895344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exit 2</a:t>
            </a:r>
            <a:endParaRPr lang="vi-VN" sz="1200" dirty="0"/>
          </a:p>
        </p:txBody>
      </p:sp>
      <p:sp>
        <p:nvSpPr>
          <p:cNvPr id="18" name="Text 16"/>
          <p:cNvSpPr/>
          <p:nvPr/>
        </p:nvSpPr>
        <p:spPr>
          <a:xfrm>
            <a:off x="1600200" y="391363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blocked — stderr is sent to Claude as feedback</a:t>
            </a:r>
            <a:endParaRPr lang="vi-VN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749808"/>
            <a:ext cx="4160520" cy="4023360"/>
          </a:xfrm>
          <a:prstGeom prst="rect">
            <a:avLst/>
          </a:prstGeom>
          <a:solidFill>
            <a:srgbClr val="0D1117"/>
          </a:solidFill>
          <a:ln w="12700">
            <a:solidFill>
              <a:srgbClr val="A78BF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54880" y="822960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JSON Output</a:t>
            </a:r>
            <a:endParaRPr lang="vi-VN" sz="1100" dirty="0"/>
          </a:p>
        </p:txBody>
      </p:sp>
      <p:sp>
        <p:nvSpPr>
          <p:cNvPr id="21" name="Text 19"/>
          <p:cNvSpPr/>
          <p:nvPr/>
        </p:nvSpPr>
        <p:spPr>
          <a:xfrm>
            <a:off x="4709160" y="1188720"/>
            <a:ext cx="4041648" cy="3429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PreToolUse — deny + reason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"hookSpecificOutput":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"hookEventName": "PreToolUse",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"permissionDecision": "deny",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"permissionDecisionReason":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"Use rg instead of grep"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  <a:p>
            <a:pPr indent="0" marL="0">
              <a:buNone/>
            </a:pP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PermissionRequest — auto-allow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"hookSpecificOutput":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"hookEventName":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"PermissionRequest",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"decision":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"behavior": "allow"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</p:txBody>
      </p:sp>
      <p:sp>
        <p:nvSpPr>
          <p:cNvPr id="22" name="Shape 2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2D3EE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 Types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73152" cy="7498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8778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⚙️  command</a:t>
            </a:r>
            <a:endParaRPr lang="vi-VN" sz="1300" dirty="0"/>
          </a:p>
        </p:txBody>
      </p:sp>
      <p:sp>
        <p:nvSpPr>
          <p:cNvPr id="7" name="Text 5"/>
          <p:cNvSpPr/>
          <p:nvPr/>
        </p:nvSpPr>
        <p:spPr>
          <a:xfrm>
            <a:off x="2468880" y="896112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shell command. Most common type — receives stdin, uses exit codes + stdout.</a:t>
            </a:r>
            <a:endParaRPr lang="vi-VN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664208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664208"/>
            <a:ext cx="73152" cy="7498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73736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🌐  http</a:t>
            </a:r>
            <a:endParaRPr lang="vi-VN" sz="1300" dirty="0"/>
          </a:p>
        </p:txBody>
      </p:sp>
      <p:sp>
        <p:nvSpPr>
          <p:cNvPr id="11" name="Text 9"/>
          <p:cNvSpPr/>
          <p:nvPr/>
        </p:nvSpPr>
        <p:spPr>
          <a:xfrm>
            <a:off x="2468880" y="1755648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event data to a URL endpoint. Ideal for webhooks and external integrations.</a:t>
            </a:r>
            <a:endParaRPr lang="vi-VN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523744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523744"/>
            <a:ext cx="73152" cy="7498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596896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🔗  mcp_tool</a:t>
            </a:r>
            <a:endParaRPr lang="vi-VN" sz="1300" dirty="0"/>
          </a:p>
        </p:txBody>
      </p:sp>
      <p:sp>
        <p:nvSpPr>
          <p:cNvPr id="15" name="Text 13"/>
          <p:cNvSpPr/>
          <p:nvPr/>
        </p:nvSpPr>
        <p:spPr>
          <a:xfrm>
            <a:off x="2468880" y="2615184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 a tool on an already-connected MCP server for rich tool-based reactions.</a:t>
            </a:r>
            <a:endParaRPr lang="vi-VN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383280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383280"/>
            <a:ext cx="73152" cy="7498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45643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💬  prompt</a:t>
            </a:r>
            <a:endParaRPr lang="vi-VN" sz="1300" dirty="0"/>
          </a:p>
        </p:txBody>
      </p:sp>
      <p:sp>
        <p:nvSpPr>
          <p:cNvPr id="19" name="Text 17"/>
          <p:cNvSpPr/>
          <p:nvPr/>
        </p:nvSpPr>
        <p:spPr>
          <a:xfrm>
            <a:off x="2468880" y="347472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Single-turn LLM evaluation. Use when judgment is needed, not just pattern matching.</a:t>
            </a:r>
            <a:endParaRPr lang="vi-VN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4242816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4242816"/>
            <a:ext cx="73152" cy="7498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315968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🤖  agent</a:t>
            </a:r>
            <a:endParaRPr lang="vi-VN" sz="1300" dirty="0"/>
          </a:p>
        </p:txBody>
      </p:sp>
      <p:sp>
        <p:nvSpPr>
          <p:cNvPr id="23" name="Text 21"/>
          <p:cNvSpPr/>
          <p:nvPr/>
        </p:nvSpPr>
        <p:spPr>
          <a:xfrm>
            <a:off x="2468880" y="4334256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Multi-turn Claude agent with tool access. Experimental — powerful but use carefully.</a:t>
            </a:r>
            <a:endParaRPr lang="vi-VN" sz="1100" dirty="0"/>
          </a:p>
        </p:txBody>
      </p:sp>
      <p:sp>
        <p:nvSpPr>
          <p:cNvPr id="24" name="Shape 2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 Hooks with Matchers</a:t>
            </a:r>
            <a:endParaRPr lang="vi-VN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matcher field scopes which hooks run — keep it as narrow as possible.</a:t>
            </a:r>
            <a:endParaRPr lang="vi-VN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84048" y="1143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PostToolUse</a:t>
            </a:r>
            <a:endParaRPr lang="vi-VN" sz="950" dirty="0"/>
          </a:p>
        </p:txBody>
      </p:sp>
      <p:sp>
        <p:nvSpPr>
          <p:cNvPr id="7" name="Text 5"/>
          <p:cNvSpPr/>
          <p:nvPr/>
        </p:nvSpPr>
        <p:spPr>
          <a:xfrm>
            <a:off x="384048" y="14173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"Edit|Write"</a:t>
            </a:r>
            <a:endParaRPr lang="vi-VN" sz="1000" dirty="0"/>
          </a:p>
        </p:txBody>
      </p:sp>
      <p:sp>
        <p:nvSpPr>
          <p:cNvPr id="8" name="Text 6"/>
          <p:cNvSpPr/>
          <p:nvPr/>
        </p:nvSpPr>
        <p:spPr>
          <a:xfrm>
            <a:off x="384048" y="170078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only for file-editing tools</a:t>
            </a:r>
            <a:endParaRPr lang="vi-VN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7899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64608" y="1143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PreToolUse</a:t>
            </a:r>
            <a:endParaRPr lang="vi-VN" sz="950" dirty="0"/>
          </a:p>
        </p:txBody>
      </p:sp>
      <p:sp>
        <p:nvSpPr>
          <p:cNvPr id="11" name="Text 9"/>
          <p:cNvSpPr/>
          <p:nvPr/>
        </p:nvSpPr>
        <p:spPr>
          <a:xfrm>
            <a:off x="4864608" y="14173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"Bash"</a:t>
            </a:r>
            <a:endParaRPr lang="vi-VN" sz="1000" dirty="0"/>
          </a:p>
        </p:txBody>
      </p:sp>
      <p:sp>
        <p:nvSpPr>
          <p:cNvPr id="12" name="Text 10"/>
          <p:cNvSpPr/>
          <p:nvPr/>
        </p:nvSpPr>
        <p:spPr>
          <a:xfrm>
            <a:off x="4864608" y="170078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Fires only when Claude runs Bash</a:t>
            </a:r>
            <a:endParaRPr lang="vi-VN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26771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84048" y="23317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SessionStart</a:t>
            </a:r>
            <a:endParaRPr lang="vi-VN" sz="950" dirty="0"/>
          </a:p>
        </p:txBody>
      </p:sp>
      <p:sp>
        <p:nvSpPr>
          <p:cNvPr id="15" name="Text 13"/>
          <p:cNvSpPr/>
          <p:nvPr/>
        </p:nvSpPr>
        <p:spPr>
          <a:xfrm>
            <a:off x="384048" y="26060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"compact"</a:t>
            </a:r>
            <a:endParaRPr lang="vi-VN" sz="1000" dirty="0"/>
          </a:p>
        </p:txBody>
      </p:sp>
      <p:sp>
        <p:nvSpPr>
          <p:cNvPr id="16" name="Text 14"/>
          <p:cNvSpPr/>
          <p:nvPr/>
        </p:nvSpPr>
        <p:spPr>
          <a:xfrm>
            <a:off x="384048" y="288950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Triggers only after compaction</a:t>
            </a:r>
            <a:endParaRPr lang="vi-VN" sz="1000" dirty="0"/>
          </a:p>
        </p:txBody>
      </p:sp>
      <p:sp>
        <p:nvSpPr>
          <p:cNvPr id="17" name="Shape 15"/>
          <p:cNvSpPr/>
          <p:nvPr/>
        </p:nvSpPr>
        <p:spPr>
          <a:xfrm>
            <a:off x="4754880" y="226771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64608" y="23317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PermissionRequest</a:t>
            </a:r>
            <a:endParaRPr lang="vi-VN" sz="950" dirty="0"/>
          </a:p>
        </p:txBody>
      </p:sp>
      <p:sp>
        <p:nvSpPr>
          <p:cNvPr id="19" name="Text 17"/>
          <p:cNvSpPr/>
          <p:nvPr/>
        </p:nvSpPr>
        <p:spPr>
          <a:xfrm>
            <a:off x="4864608" y="26060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"ExitPlanMode"</a:t>
            </a:r>
            <a:endParaRPr lang="vi-VN" sz="1000" dirty="0"/>
          </a:p>
        </p:txBody>
      </p:sp>
      <p:sp>
        <p:nvSpPr>
          <p:cNvPr id="20" name="Text 18"/>
          <p:cNvSpPr/>
          <p:nvPr/>
        </p:nvSpPr>
        <p:spPr>
          <a:xfrm>
            <a:off x="4864608" y="288950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Auto-approve plan completion only</a:t>
            </a:r>
            <a:endParaRPr lang="vi-VN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45643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84048" y="35204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FileChanged</a:t>
            </a:r>
            <a:endParaRPr lang="vi-VN" sz="950" dirty="0"/>
          </a:p>
        </p:txBody>
      </p:sp>
      <p:sp>
        <p:nvSpPr>
          <p:cNvPr id="23" name="Text 21"/>
          <p:cNvSpPr/>
          <p:nvPr/>
        </p:nvSpPr>
        <p:spPr>
          <a:xfrm>
            <a:off x="384048" y="379476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".envrc|.env"</a:t>
            </a:r>
            <a:endParaRPr lang="vi-VN" sz="1000" dirty="0"/>
          </a:p>
        </p:txBody>
      </p:sp>
      <p:sp>
        <p:nvSpPr>
          <p:cNvPr id="24" name="Text 22"/>
          <p:cNvSpPr/>
          <p:nvPr/>
        </p:nvSpPr>
        <p:spPr>
          <a:xfrm>
            <a:off x="384048" y="407822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specific filenames (literal)</a:t>
            </a:r>
            <a:endParaRPr lang="vi-VN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345643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864608" y="35204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ConfigChange</a:t>
            </a:r>
            <a:endParaRPr lang="vi-VN" sz="950" dirty="0"/>
          </a:p>
        </p:txBody>
      </p:sp>
      <p:sp>
        <p:nvSpPr>
          <p:cNvPr id="27" name="Text 25"/>
          <p:cNvSpPr/>
          <p:nvPr/>
        </p:nvSpPr>
        <p:spPr>
          <a:xfrm>
            <a:off x="4864608" y="379476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"user_settings"</a:t>
            </a:r>
            <a:endParaRPr lang="vi-VN" sz="1000" dirty="0"/>
          </a:p>
        </p:txBody>
      </p:sp>
      <p:sp>
        <p:nvSpPr>
          <p:cNvPr id="28" name="Text 26"/>
          <p:cNvSpPr/>
          <p:nvPr/>
        </p:nvSpPr>
        <p:spPr>
          <a:xfrm>
            <a:off x="4864608" y="407822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only user settings changes</a:t>
            </a:r>
            <a:endParaRPr lang="vi-VN" sz="1000" dirty="0"/>
          </a:p>
        </p:txBody>
      </p:sp>
      <p:sp>
        <p:nvSpPr>
          <p:cNvPr id="29" name="Shape 27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4D399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Troubleshooting &amp; Limitations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777240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822960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Hook not firing</a:t>
            </a:r>
            <a:endParaRPr lang="vi-VN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143000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Check /hooks shows it. Verify matcher regex. Ensure script is executable (chmod +x).</a:t>
            </a:r>
            <a:endParaRPr lang="vi-VN" sz="1000" dirty="0"/>
          </a:p>
        </p:txBody>
      </p:sp>
      <p:sp>
        <p:nvSpPr>
          <p:cNvPr id="8" name="Shape 6"/>
          <p:cNvSpPr/>
          <p:nvPr/>
        </p:nvSpPr>
        <p:spPr>
          <a:xfrm>
            <a:off x="274320" y="1627632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27632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673352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JSON validation failed</a:t>
            </a:r>
            <a:endParaRPr lang="vi-VN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1993392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Never mix exit 2 + JSON stdout. Use exit 0 for JSON decisions, exit 2 for stderr blocks.</a:t>
            </a:r>
            <a:endParaRPr lang="vi-VN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478024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2478024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523744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Stop hook runs forever</a:t>
            </a:r>
            <a:endParaRPr lang="vi-VN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2843784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Stop hooks run for each streamed chunk. Add exit-early logic or use PostToolBatch instead.</a:t>
            </a:r>
            <a:endParaRPr lang="vi-VN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328416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3328416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374136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No notification appears</a:t>
            </a:r>
            <a:endParaRPr lang="vi-VN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694176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Grant notification permission to Script Editor in System Settings → Notifications (macOS).</a:t>
            </a:r>
            <a:endParaRPr lang="vi-VN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4178808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4178808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224528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bypassPermissions denied</a:t>
            </a:r>
            <a:endParaRPr lang="vi-VN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544568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Only works if session launched with --dangerously-skip-permissions or equivalent flag.</a:t>
            </a:r>
            <a:endParaRPr lang="vi-VN" sz="1000" dirty="0"/>
          </a:p>
        </p:txBody>
      </p:sp>
      <p:sp>
        <p:nvSpPr>
          <p:cNvPr id="24" name="Shape 2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87171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Code Hooks Guide</dc:title>
  <dc:subject>PptxGenJS Presentation</dc:subject>
  <dc:creator>PptxGenJS</dc:creator>
  <cp:lastModifiedBy>PptxGenJS</cp:lastModifiedBy>
  <cp:revision>1</cp:revision>
  <dcterms:created xsi:type="dcterms:W3CDTF">2026-05-01T18:14:36Z</dcterms:created>
  <dcterms:modified xsi:type="dcterms:W3CDTF">2026-05-01T18:14:36Z</dcterms:modified>
</cp:coreProperties>
</file>