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" name="Shape 1"/>
          <p:cNvSpPr/>
          <p:nvPr/>
        </p:nvSpPr>
        <p:spPr>
          <a:xfrm>
            <a:off x="1097280" y="822960"/>
            <a:ext cx="6949440" cy="3474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960120"/>
            <a:ext cx="6949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28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&gt;_</a:t>
            </a:r>
            <a:endParaRPr lang="vi-VN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1600200"/>
            <a:ext cx="69494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3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Tự Động Hóa Workflow</a:t>
            </a:r>
            <a:endParaRPr lang="vi-VN" sz="3600" dirty="0"/>
          </a:p>
          <a:p>
            <a:pPr algn="ctr" indent="0" marL="0">
              <a:buNone/>
            </a:pPr>
            <a:r>
              <a:rPr lang="vi-VN" altLang="en-US" sz="3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với Hooks</a:t>
            </a:r>
            <a:endParaRPr lang="vi-VN" sz="3600" dirty="0"/>
          </a:p>
        </p:txBody>
      </p:sp>
      <p:sp>
        <p:nvSpPr>
          <p:cNvPr id="6" name="Text 4"/>
          <p:cNvSpPr/>
          <p:nvPr/>
        </p:nvSpPr>
        <p:spPr>
          <a:xfrm>
            <a:off x="1097280" y="2926080"/>
            <a:ext cx="6949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400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— Hướng Dẫn Hooks</a:t>
            </a:r>
            <a:endParaRPr lang="vi-VN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3337560"/>
            <a:ext cx="6949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Chạy lệnh shell tự động khi Claude sửa file,</a:t>
            </a:r>
            <a:endParaRPr lang="vi-VN" sz="1200" dirty="0"/>
          </a:p>
          <a:p>
            <a:pPr algn="ctr" indent="0" marL="0">
              <a:buNone/>
            </a:pPr>
            <a:r>
              <a:rPr lang="vi-VN" alt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hoàn thành task, hoặc cần input từ bạn.</a:t>
            </a:r>
            <a:endParaRPr lang="vi-VN" sz="1200" dirty="0"/>
          </a:p>
        </p:txBody>
      </p:sp>
      <p:sp>
        <p:nvSpPr>
          <p:cNvPr id="8" name="Shape 6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A78BFA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8412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8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Những Điều Quan Trọng Nhất</a:t>
            </a:r>
            <a:endParaRPr lang="vi-VN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630936"/>
            <a:ext cx="1280160" cy="457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822960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822960"/>
            <a:ext cx="4251960" cy="640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7" name="Text 5"/>
          <p:cNvSpPr/>
          <p:nvPr/>
        </p:nvSpPr>
        <p:spPr>
          <a:xfrm>
            <a:off x="384048" y="95097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vi-VN" sz="1800" dirty="0"/>
          </a:p>
        </p:txBody>
      </p:sp>
      <p:sp>
        <p:nvSpPr>
          <p:cNvPr id="8" name="Text 6"/>
          <p:cNvSpPr/>
          <p:nvPr/>
        </p:nvSpPr>
        <p:spPr>
          <a:xfrm>
            <a:off x="987552" y="1005840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Hooks cho kiểm soát xác định, đảm bảo — không phải best-effort của AI</a:t>
            </a:r>
            <a:endParaRPr lang="vi-VN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822960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822960"/>
            <a:ext cx="4251960" cy="64008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1" name="Text 9"/>
          <p:cNvSpPr/>
          <p:nvPr/>
        </p:nvSpPr>
        <p:spPr>
          <a:xfrm>
            <a:off x="4818888" y="950976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vi-VN" sz="1800" dirty="0"/>
          </a:p>
        </p:txBody>
      </p:sp>
      <p:sp>
        <p:nvSpPr>
          <p:cNvPr id="12" name="Text 10"/>
          <p:cNvSpPr/>
          <p:nvPr/>
        </p:nvSpPr>
        <p:spPr>
          <a:xfrm>
            <a:off x="5422392" y="1005840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Hơn 20 loại sự kiện bao phủ toàn bộ vòng đời Claude Code</a:t>
            </a:r>
            <a:endParaRPr lang="vi-VN" sz="1100" dirty="0"/>
          </a:p>
        </p:txBody>
      </p:sp>
      <p:sp>
        <p:nvSpPr>
          <p:cNvPr id="13" name="Shape 11"/>
          <p:cNvSpPr/>
          <p:nvPr/>
        </p:nvSpPr>
        <p:spPr>
          <a:xfrm>
            <a:off x="274320" y="2212848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2212848"/>
            <a:ext cx="4251960" cy="6400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5" name="Text 13"/>
          <p:cNvSpPr/>
          <p:nvPr/>
        </p:nvSpPr>
        <p:spPr>
          <a:xfrm>
            <a:off x="384048" y="2340864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vi-VN" sz="1800" dirty="0"/>
          </a:p>
        </p:txBody>
      </p:sp>
      <p:sp>
        <p:nvSpPr>
          <p:cNvPr id="16" name="Text 14"/>
          <p:cNvSpPr/>
          <p:nvPr/>
        </p:nvSpPr>
        <p:spPr>
          <a:xfrm>
            <a:off x="987552" y="2395728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loại hook: command, http, mcp_tool, prompt, agent</a:t>
            </a:r>
            <a:endParaRPr lang="vi-VN" sz="1100" dirty="0"/>
          </a:p>
        </p:txBody>
      </p:sp>
      <p:sp>
        <p:nvSpPr>
          <p:cNvPr id="17" name="Shape 15"/>
          <p:cNvSpPr/>
          <p:nvPr/>
        </p:nvSpPr>
        <p:spPr>
          <a:xfrm>
            <a:off x="4709160" y="2212848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212848"/>
            <a:ext cx="4251960" cy="64008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19" name="Text 17"/>
          <p:cNvSpPr/>
          <p:nvPr/>
        </p:nvSpPr>
        <p:spPr>
          <a:xfrm>
            <a:off x="4818888" y="2340864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vi-VN" sz="1800" dirty="0"/>
          </a:p>
        </p:txBody>
      </p:sp>
      <p:sp>
        <p:nvSpPr>
          <p:cNvPr id="20" name="Text 18"/>
          <p:cNvSpPr/>
          <p:nvPr/>
        </p:nvSpPr>
        <p:spPr>
          <a:xfrm>
            <a:off x="5422392" y="2395728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Dùng matcher để giới hạn phạm vi hook — tránh tự động hóa quá rộng</a:t>
            </a:r>
            <a:endParaRPr lang="vi-VN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3602736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3602736"/>
            <a:ext cx="4251960" cy="64008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23" name="Text 21"/>
          <p:cNvSpPr/>
          <p:nvPr/>
        </p:nvSpPr>
        <p:spPr>
          <a:xfrm>
            <a:off x="384048" y="3730752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F8717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vi-VN" sz="1800" dirty="0"/>
          </a:p>
        </p:txBody>
      </p:sp>
      <p:sp>
        <p:nvSpPr>
          <p:cNvPr id="24" name="Text 22"/>
          <p:cNvSpPr/>
          <p:nvPr/>
        </p:nvSpPr>
        <p:spPr>
          <a:xfrm>
            <a:off x="987552" y="3785616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exit 2 chặn hành động; exit 0 + JSON cho phép quyết định có cấu trúc</a:t>
            </a:r>
            <a:endParaRPr lang="vi-VN" sz="1100" dirty="0"/>
          </a:p>
        </p:txBody>
      </p:sp>
      <p:sp>
        <p:nvSpPr>
          <p:cNvPr id="25" name="Shape 23"/>
          <p:cNvSpPr/>
          <p:nvPr/>
        </p:nvSpPr>
        <p:spPr>
          <a:xfrm>
            <a:off x="4709160" y="3602736"/>
            <a:ext cx="4251960" cy="11887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09160" y="3602736"/>
            <a:ext cx="4251960" cy="640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7" name="Text 25"/>
          <p:cNvSpPr/>
          <p:nvPr/>
        </p:nvSpPr>
        <p:spPr>
          <a:xfrm>
            <a:off x="4818888" y="3730752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8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</a:t>
            </a:r>
            <a:endParaRPr lang="vi-VN" sz="1800" dirty="0"/>
          </a:p>
        </p:txBody>
      </p:sp>
      <p:sp>
        <p:nvSpPr>
          <p:cNvPr id="28" name="Text 26"/>
          <p:cNvSpPr/>
          <p:nvPr/>
        </p:nvSpPr>
        <p:spPr>
          <a:xfrm>
            <a:off x="5422392" y="3785616"/>
            <a:ext cx="3401568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Xác minh với /hooks, debug qua debug log, iterate nhanh</a:t>
            </a:r>
            <a:endParaRPr lang="vi-VN" sz="1100" dirty="0"/>
          </a:p>
        </p:txBody>
      </p:sp>
      <p:sp>
        <p:nvSpPr>
          <p:cNvPr id="29" name="Text 27"/>
          <p:cNvSpPr/>
          <p:nvPr/>
        </p:nvSpPr>
        <p:spPr>
          <a:xfrm>
            <a:off x="0" y="4800600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https://code.claude.com/docs/en/hooks-guide</a:t>
            </a:r>
            <a:endParaRPr lang="vi-VN" sz="1000" dirty="0"/>
          </a:p>
        </p:txBody>
      </p:sp>
      <p:sp>
        <p:nvSpPr>
          <p:cNvPr id="30" name="Shape 28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A78BFA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8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Hooks là gì?</a:t>
            </a:r>
            <a:endParaRPr lang="vi-VN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658368"/>
            <a:ext cx="1280160" cy="457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5" name="Shape 3"/>
          <p:cNvSpPr/>
          <p:nvPr/>
        </p:nvSpPr>
        <p:spPr>
          <a:xfrm>
            <a:off x="320040" y="914400"/>
            <a:ext cx="2651760" cy="31089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914400"/>
            <a:ext cx="2651760" cy="640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0515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2600" dirty="0">
                <a:solidFill>
                  <a:srgbClr val="000000"/>
                </a:solidFill>
              </a:rPr>
              <a:t>🎯</a:t>
            </a:r>
            <a:endParaRPr lang="vi-VN" sz="2600" dirty="0"/>
          </a:p>
        </p:txBody>
      </p:sp>
      <p:sp>
        <p:nvSpPr>
          <p:cNvPr id="8" name="Text 6"/>
          <p:cNvSpPr/>
          <p:nvPr/>
        </p:nvSpPr>
        <p:spPr>
          <a:xfrm>
            <a:off x="429768" y="1627632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3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Kiểm Soát Tuyệt Đối</a:t>
            </a:r>
            <a:endParaRPr lang="vi-VN" sz="1300" dirty="0"/>
          </a:p>
        </p:txBody>
      </p:sp>
      <p:sp>
        <p:nvSpPr>
          <p:cNvPr id="9" name="Text 7"/>
          <p:cNvSpPr/>
          <p:nvPr/>
        </p:nvSpPr>
        <p:spPr>
          <a:xfrm>
            <a:off x="429768" y="2103120"/>
            <a:ext cx="2432304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0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Lệnh shell do bạn định nghĩa — chạy đúng tại các điểm vòng đời xác định, không phụ thuộc vào LLM.</a:t>
            </a:r>
            <a:endParaRPr lang="vi-VN" sz="1050" dirty="0"/>
          </a:p>
        </p:txBody>
      </p:sp>
      <p:sp>
        <p:nvSpPr>
          <p:cNvPr id="10" name="Shape 8"/>
          <p:cNvSpPr/>
          <p:nvPr/>
        </p:nvSpPr>
        <p:spPr>
          <a:xfrm>
            <a:off x="3154680" y="914400"/>
            <a:ext cx="2651760" cy="31089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54680" y="914400"/>
            <a:ext cx="2651760" cy="64008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2" name="Text 10"/>
          <p:cNvSpPr/>
          <p:nvPr/>
        </p:nvSpPr>
        <p:spPr>
          <a:xfrm>
            <a:off x="3154680" y="10515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2600" dirty="0">
                <a:solidFill>
                  <a:srgbClr val="000000"/>
                </a:solidFill>
              </a:rPr>
              <a:t>⚡</a:t>
            </a:r>
            <a:endParaRPr lang="vi-VN" sz="2600" dirty="0"/>
          </a:p>
        </p:txBody>
      </p:sp>
      <p:sp>
        <p:nvSpPr>
          <p:cNvPr id="13" name="Text 11"/>
          <p:cNvSpPr/>
          <p:nvPr/>
        </p:nvSpPr>
        <p:spPr>
          <a:xfrm>
            <a:off x="3264408" y="1627632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3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Hướng Sự Kiện</a:t>
            </a:r>
            <a:endParaRPr lang="vi-VN" sz="1300" dirty="0"/>
          </a:p>
        </p:txBody>
      </p:sp>
      <p:sp>
        <p:nvSpPr>
          <p:cNvPr id="14" name="Text 12"/>
          <p:cNvSpPr/>
          <p:nvPr/>
        </p:nvSpPr>
        <p:spPr>
          <a:xfrm>
            <a:off x="3264408" y="2103120"/>
            <a:ext cx="2432304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0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Hooks kích hoạt theo sự kiện như PreToolUse, PostToolUse, Notification, SessionStart — hơn 20 loại.</a:t>
            </a:r>
            <a:endParaRPr lang="vi-VN" sz="1050" dirty="0"/>
          </a:p>
        </p:txBody>
      </p:sp>
      <p:sp>
        <p:nvSpPr>
          <p:cNvPr id="15" name="Shape 13"/>
          <p:cNvSpPr/>
          <p:nvPr/>
        </p:nvSpPr>
        <p:spPr>
          <a:xfrm>
            <a:off x="5989320" y="914400"/>
            <a:ext cx="2651760" cy="31089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989320" y="914400"/>
            <a:ext cx="2651760" cy="6400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7" name="Text 15"/>
          <p:cNvSpPr/>
          <p:nvPr/>
        </p:nvSpPr>
        <p:spPr>
          <a:xfrm>
            <a:off x="5989320" y="105156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2600" dirty="0">
                <a:solidFill>
                  <a:srgbClr val="000000"/>
                </a:solidFill>
              </a:rPr>
              <a:t>🔌</a:t>
            </a:r>
            <a:endParaRPr lang="vi-VN" sz="2600" dirty="0"/>
          </a:p>
        </p:txBody>
      </p:sp>
      <p:sp>
        <p:nvSpPr>
          <p:cNvPr id="18" name="Text 16"/>
          <p:cNvSpPr/>
          <p:nvPr/>
        </p:nvSpPr>
        <p:spPr>
          <a:xfrm>
            <a:off x="6099048" y="1627632"/>
            <a:ext cx="243230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3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Nhiều Loại Hook</a:t>
            </a:r>
            <a:endParaRPr lang="vi-VN" sz="1300" dirty="0"/>
          </a:p>
        </p:txBody>
      </p:sp>
      <p:sp>
        <p:nvSpPr>
          <p:cNvPr id="19" name="Text 17"/>
          <p:cNvSpPr/>
          <p:nvPr/>
        </p:nvSpPr>
        <p:spPr>
          <a:xfrm>
            <a:off x="6099048" y="2103120"/>
            <a:ext cx="2432304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0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command · http · mcp_tool · prompt · agent — chọn đúng mô hình thực thi cho từng use case.</a:t>
            </a:r>
            <a:endParaRPr lang="vi-VN" sz="1050" dirty="0"/>
          </a:p>
        </p:txBody>
      </p:sp>
      <p:sp>
        <p:nvSpPr>
          <p:cNvPr id="20" name="Shape 18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A78BFA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Các Sự Kiện Vòng Đời</a:t>
            </a:r>
            <a:endParaRPr lang="vi-VN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749808"/>
            <a:ext cx="8686800" cy="393192"/>
          </a:xfrm>
          <a:prstGeom prst="rect">
            <a:avLst/>
          </a:prstGeom>
          <a:solidFill>
            <a:srgbClr val="1C2128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86384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SessionStart / SessionEnd</a:t>
            </a:r>
            <a:endParaRPr lang="vi-VN" sz="1050" dirty="0"/>
          </a:p>
        </p:txBody>
      </p:sp>
      <p:sp>
        <p:nvSpPr>
          <p:cNvPr id="6" name="Text 4"/>
          <p:cNvSpPr/>
          <p:nvPr/>
        </p:nvSpPr>
        <p:spPr>
          <a:xfrm>
            <a:off x="3520440" y="786384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Phiên bắt đầu/tiếp tục hoặc kết thúc</a:t>
            </a:r>
            <a:endParaRPr lang="vi-VN" sz="1050" dirty="0"/>
          </a:p>
        </p:txBody>
      </p:sp>
      <p:sp>
        <p:nvSpPr>
          <p:cNvPr id="7" name="Text 5"/>
          <p:cNvSpPr/>
          <p:nvPr/>
        </p:nvSpPr>
        <p:spPr>
          <a:xfrm>
            <a:off x="320040" y="1211580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UserPromptSubmit</a:t>
            </a:r>
            <a:endParaRPr lang="vi-VN" sz="1050" dirty="0"/>
          </a:p>
        </p:txBody>
      </p:sp>
      <p:sp>
        <p:nvSpPr>
          <p:cNvPr id="8" name="Text 6"/>
          <p:cNvSpPr/>
          <p:nvPr/>
        </p:nvSpPr>
        <p:spPr>
          <a:xfrm>
            <a:off x="3520440" y="1211580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Trước khi Claude xử lý prompt của bạn</a:t>
            </a:r>
            <a:endParaRPr lang="vi-VN" sz="1050" dirty="0"/>
          </a:p>
        </p:txBody>
      </p:sp>
      <p:sp>
        <p:nvSpPr>
          <p:cNvPr id="9" name="Shape 7"/>
          <p:cNvSpPr/>
          <p:nvPr/>
        </p:nvSpPr>
        <p:spPr>
          <a:xfrm>
            <a:off x="228600" y="1600200"/>
            <a:ext cx="8686800" cy="393192"/>
          </a:xfrm>
          <a:prstGeom prst="rect">
            <a:avLst/>
          </a:prstGeom>
          <a:solidFill>
            <a:srgbClr val="1C2128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1636776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PreToolUse</a:t>
            </a:r>
            <a:endParaRPr lang="vi-VN" sz="1050" dirty="0"/>
          </a:p>
        </p:txBody>
      </p:sp>
      <p:sp>
        <p:nvSpPr>
          <p:cNvPr id="11" name="Text 9"/>
          <p:cNvSpPr/>
          <p:nvPr/>
        </p:nvSpPr>
        <p:spPr>
          <a:xfrm>
            <a:off x="3520440" y="1636776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Trước khi tool call thực thi — có thể chặn lại</a:t>
            </a:r>
            <a:endParaRPr lang="vi-VN" sz="1050" dirty="0"/>
          </a:p>
        </p:txBody>
      </p:sp>
      <p:sp>
        <p:nvSpPr>
          <p:cNvPr id="12" name="Text 10"/>
          <p:cNvSpPr/>
          <p:nvPr/>
        </p:nvSpPr>
        <p:spPr>
          <a:xfrm>
            <a:off x="320040" y="2061972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PostToolUse</a:t>
            </a:r>
            <a:endParaRPr lang="vi-VN" sz="1050" dirty="0"/>
          </a:p>
        </p:txBody>
      </p:sp>
      <p:sp>
        <p:nvSpPr>
          <p:cNvPr id="13" name="Text 11"/>
          <p:cNvSpPr/>
          <p:nvPr/>
        </p:nvSpPr>
        <p:spPr>
          <a:xfrm>
            <a:off x="3520440" y="2061972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Sau khi tool call thành công</a:t>
            </a:r>
            <a:endParaRPr lang="vi-VN" sz="1050" dirty="0"/>
          </a:p>
        </p:txBody>
      </p:sp>
      <p:sp>
        <p:nvSpPr>
          <p:cNvPr id="14" name="Shape 12"/>
          <p:cNvSpPr/>
          <p:nvPr/>
        </p:nvSpPr>
        <p:spPr>
          <a:xfrm>
            <a:off x="228600" y="2450592"/>
            <a:ext cx="8686800" cy="393192"/>
          </a:xfrm>
          <a:prstGeom prst="rect">
            <a:avLst/>
          </a:prstGeom>
          <a:solidFill>
            <a:srgbClr val="1C2128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2487168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PermissionRequest</a:t>
            </a:r>
            <a:endParaRPr lang="vi-VN" sz="1050" dirty="0"/>
          </a:p>
        </p:txBody>
      </p:sp>
      <p:sp>
        <p:nvSpPr>
          <p:cNvPr id="16" name="Text 14"/>
          <p:cNvSpPr/>
          <p:nvPr/>
        </p:nvSpPr>
        <p:spPr>
          <a:xfrm>
            <a:off x="3520440" y="2487168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Khi hộp thoại xin quyền xuất hiện</a:t>
            </a:r>
            <a:endParaRPr lang="vi-VN" sz="1050" dirty="0"/>
          </a:p>
        </p:txBody>
      </p:sp>
      <p:sp>
        <p:nvSpPr>
          <p:cNvPr id="17" name="Text 15"/>
          <p:cNvSpPr/>
          <p:nvPr/>
        </p:nvSpPr>
        <p:spPr>
          <a:xfrm>
            <a:off x="320040" y="2912364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Notification</a:t>
            </a:r>
            <a:endParaRPr lang="vi-VN" sz="1050" dirty="0"/>
          </a:p>
        </p:txBody>
      </p:sp>
      <p:sp>
        <p:nvSpPr>
          <p:cNvPr id="18" name="Text 16"/>
          <p:cNvSpPr/>
          <p:nvPr/>
        </p:nvSpPr>
        <p:spPr>
          <a:xfrm>
            <a:off x="3520440" y="2912364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Khi Claude cần input từ bạn</a:t>
            </a:r>
            <a:endParaRPr lang="vi-VN" sz="1050" dirty="0"/>
          </a:p>
        </p:txBody>
      </p:sp>
      <p:sp>
        <p:nvSpPr>
          <p:cNvPr id="19" name="Shape 17"/>
          <p:cNvSpPr/>
          <p:nvPr/>
        </p:nvSpPr>
        <p:spPr>
          <a:xfrm>
            <a:off x="228600" y="3300984"/>
            <a:ext cx="8686800" cy="393192"/>
          </a:xfrm>
          <a:prstGeom prst="rect">
            <a:avLst/>
          </a:prstGeom>
          <a:solidFill>
            <a:srgbClr val="1C2128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0040" y="3337560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ConfigChange</a:t>
            </a:r>
            <a:endParaRPr lang="vi-VN" sz="1050" dirty="0"/>
          </a:p>
        </p:txBody>
      </p:sp>
      <p:sp>
        <p:nvSpPr>
          <p:cNvPr id="21" name="Text 19"/>
          <p:cNvSpPr/>
          <p:nvPr/>
        </p:nvSpPr>
        <p:spPr>
          <a:xfrm>
            <a:off x="3520440" y="3337560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Khi file config thay đổi trong phiên</a:t>
            </a:r>
            <a:endParaRPr lang="vi-VN" sz="1050" dirty="0"/>
          </a:p>
        </p:txBody>
      </p:sp>
      <p:sp>
        <p:nvSpPr>
          <p:cNvPr id="22" name="Text 20"/>
          <p:cNvSpPr/>
          <p:nvPr/>
        </p:nvSpPr>
        <p:spPr>
          <a:xfrm>
            <a:off x="320040" y="3762756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CwdChanged / FileChanged</a:t>
            </a:r>
            <a:endParaRPr lang="vi-VN" sz="1050" dirty="0"/>
          </a:p>
        </p:txBody>
      </p:sp>
      <p:sp>
        <p:nvSpPr>
          <p:cNvPr id="23" name="Text 21"/>
          <p:cNvSpPr/>
          <p:nvPr/>
        </p:nvSpPr>
        <p:spPr>
          <a:xfrm>
            <a:off x="3520440" y="3762756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Thư mục hoặc file đang theo dõi thay đổi</a:t>
            </a:r>
            <a:endParaRPr lang="vi-VN" sz="1050" dirty="0"/>
          </a:p>
        </p:txBody>
      </p:sp>
      <p:sp>
        <p:nvSpPr>
          <p:cNvPr id="24" name="Shape 22"/>
          <p:cNvSpPr/>
          <p:nvPr/>
        </p:nvSpPr>
        <p:spPr>
          <a:xfrm>
            <a:off x="228600" y="4151376"/>
            <a:ext cx="8686800" cy="393192"/>
          </a:xfrm>
          <a:prstGeom prst="rect">
            <a:avLst/>
          </a:prstGeom>
          <a:solidFill>
            <a:srgbClr val="1C2128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" y="4187952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PreCompact / PostCompact</a:t>
            </a:r>
            <a:endParaRPr lang="vi-VN" sz="1050" dirty="0"/>
          </a:p>
        </p:txBody>
      </p:sp>
      <p:sp>
        <p:nvSpPr>
          <p:cNvPr id="26" name="Text 24"/>
          <p:cNvSpPr/>
          <p:nvPr/>
        </p:nvSpPr>
        <p:spPr>
          <a:xfrm>
            <a:off x="3520440" y="4187952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Trước/sau khi context compaction</a:t>
            </a:r>
            <a:endParaRPr lang="vi-VN" sz="1050" dirty="0"/>
          </a:p>
        </p:txBody>
      </p:sp>
      <p:sp>
        <p:nvSpPr>
          <p:cNvPr id="27" name="Text 25"/>
          <p:cNvSpPr/>
          <p:nvPr/>
        </p:nvSpPr>
        <p:spPr>
          <a:xfrm>
            <a:off x="320040" y="4613148"/>
            <a:ext cx="31089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Stop / StopFailure</a:t>
            </a:r>
            <a:endParaRPr lang="vi-VN" sz="1050" dirty="0"/>
          </a:p>
        </p:txBody>
      </p:sp>
      <p:sp>
        <p:nvSpPr>
          <p:cNvPr id="28" name="Text 26"/>
          <p:cNvSpPr/>
          <p:nvPr/>
        </p:nvSpPr>
        <p:spPr>
          <a:xfrm>
            <a:off x="3520440" y="4613148"/>
            <a:ext cx="5303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50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Khi Claude xong hoặc xảy ra lỗi API</a:t>
            </a:r>
            <a:endParaRPr lang="vi-VN" sz="1050" dirty="0"/>
          </a:p>
        </p:txBody>
      </p:sp>
      <p:sp>
        <p:nvSpPr>
          <p:cNvPr id="29" name="Shape 27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22D3EE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Tạo Hook Đầu Tiên Của Bạn</a:t>
            </a:r>
            <a:endParaRPr lang="vi-VN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13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Thông báo desktop khi Claude cần input — không bỏ lỡ bất kỳ prompt nào</a:t>
            </a:r>
            <a:endParaRPr lang="vi-VN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078992"/>
            <a:ext cx="3931920" cy="77724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124712"/>
            <a:ext cx="502920" cy="502920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12471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4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vi-VN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1133856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Thêm vào ~/.claude/settings.json</a:t>
            </a:r>
            <a:endParaRPr lang="vi-VN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1444752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Thêm block hooks với tên sự kiện làm key</a:t>
            </a:r>
            <a:endParaRPr lang="vi-VN" sz="1000" dirty="0"/>
          </a:p>
        </p:txBody>
      </p:sp>
      <p:sp>
        <p:nvSpPr>
          <p:cNvPr id="10" name="Shape 8"/>
          <p:cNvSpPr/>
          <p:nvPr/>
        </p:nvSpPr>
        <p:spPr>
          <a:xfrm>
            <a:off x="320040" y="2011680"/>
            <a:ext cx="3931920" cy="77724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2057400"/>
            <a:ext cx="502920" cy="502920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12" name="Text 10"/>
          <p:cNvSpPr/>
          <p:nvPr/>
        </p:nvSpPr>
        <p:spPr>
          <a:xfrm>
            <a:off x="320040" y="205740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4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vi-VN" sz="1400" dirty="0"/>
          </a:p>
        </p:txBody>
      </p:sp>
      <p:sp>
        <p:nvSpPr>
          <p:cNvPr id="13" name="Text 11"/>
          <p:cNvSpPr/>
          <p:nvPr/>
        </p:nvSpPr>
        <p:spPr>
          <a:xfrm>
            <a:off x="914400" y="2066544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Kiểm tra với lệnh /hooks</a:t>
            </a:r>
            <a:endParaRPr lang="vi-VN" sz="1200" dirty="0"/>
          </a:p>
        </p:txBody>
      </p:sp>
      <p:sp>
        <p:nvSpPr>
          <p:cNvPr id="14" name="Text 12"/>
          <p:cNvSpPr/>
          <p:nvPr/>
        </p:nvSpPr>
        <p:spPr>
          <a:xfrm>
            <a:off x="914400" y="2377440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Mở hooks browser — xem số lượng event đã đăng ký</a:t>
            </a:r>
            <a:endParaRPr lang="vi-VN" sz="1000" dirty="0"/>
          </a:p>
        </p:txBody>
      </p:sp>
      <p:sp>
        <p:nvSpPr>
          <p:cNvPr id="15" name="Shape 13"/>
          <p:cNvSpPr/>
          <p:nvPr/>
        </p:nvSpPr>
        <p:spPr>
          <a:xfrm>
            <a:off x="320040" y="2944368"/>
            <a:ext cx="3931920" cy="77724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2990088"/>
            <a:ext cx="502920" cy="502920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17" name="Text 15"/>
          <p:cNvSpPr/>
          <p:nvPr/>
        </p:nvSpPr>
        <p:spPr>
          <a:xfrm>
            <a:off x="320040" y="29900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4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vi-VN" sz="1400" dirty="0"/>
          </a:p>
        </p:txBody>
      </p:sp>
      <p:sp>
        <p:nvSpPr>
          <p:cNvPr id="18" name="Text 16"/>
          <p:cNvSpPr/>
          <p:nvPr/>
        </p:nvSpPr>
        <p:spPr>
          <a:xfrm>
            <a:off x="914400" y="2999232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thử hook</a:t>
            </a:r>
            <a:endParaRPr lang="vi-VN" sz="1200" dirty="0"/>
          </a:p>
        </p:txBody>
      </p:sp>
      <p:sp>
        <p:nvSpPr>
          <p:cNvPr id="19" name="Text 17"/>
          <p:cNvSpPr/>
          <p:nvPr/>
        </p:nvSpPr>
        <p:spPr>
          <a:xfrm>
            <a:off x="914400" y="3310128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Hỏi Claude gì đó, chuyển tab — thông báo sẽ bật lên!</a:t>
            </a:r>
            <a:endParaRPr lang="vi-VN" sz="1000" dirty="0"/>
          </a:p>
        </p:txBody>
      </p:sp>
      <p:sp>
        <p:nvSpPr>
          <p:cNvPr id="20" name="Shape 18"/>
          <p:cNvSpPr/>
          <p:nvPr/>
        </p:nvSpPr>
        <p:spPr>
          <a:xfrm>
            <a:off x="4572000" y="1005840"/>
            <a:ext cx="4251960" cy="3291840"/>
          </a:xfrm>
          <a:prstGeom prst="rect">
            <a:avLst/>
          </a:prstGeom>
          <a:solidFill>
            <a:srgbClr val="0D1117"/>
          </a:solidFill>
          <a:ln w="12700">
            <a:solidFill>
              <a:srgbClr val="22D3EE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663440" y="1097280"/>
            <a:ext cx="4069080" cy="3063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"hooks":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"Notification": [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"matcher": "",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"hooks": [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"type": "command",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"command": "osascript -e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'display notification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\"Claude can input\"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with title \"Claude Code\"'"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]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]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vi-VN" sz="850" dirty="0"/>
          </a:p>
        </p:txBody>
      </p:sp>
      <p:sp>
        <p:nvSpPr>
          <p:cNvPr id="22" name="Shape 20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34D399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Các Pattern Tự Động Hóa Phổ Biến</a:t>
            </a:r>
            <a:endParaRPr lang="vi-VN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77240"/>
            <a:ext cx="2743200" cy="640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8686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2000" dirty="0">
                <a:solidFill>
                  <a:srgbClr val="000000"/>
                </a:solidFill>
              </a:rPr>
              <a:t>🔔</a:t>
            </a:r>
            <a:endParaRPr lang="vi-VN" sz="2000" dirty="0"/>
          </a:p>
        </p:txBody>
      </p:sp>
      <p:sp>
        <p:nvSpPr>
          <p:cNvPr id="7" name="Text 5"/>
          <p:cNvSpPr/>
          <p:nvPr/>
        </p:nvSpPr>
        <p:spPr>
          <a:xfrm>
            <a:off x="365760" y="134416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Thông Báo</a:t>
            </a:r>
            <a:endParaRPr lang="vi-VN" sz="1200" dirty="0"/>
          </a:p>
        </p:txBody>
      </p:sp>
      <p:sp>
        <p:nvSpPr>
          <p:cNvPr id="8" name="Text 6"/>
          <p:cNvSpPr/>
          <p:nvPr/>
        </p:nvSpPr>
        <p:spPr>
          <a:xfrm>
            <a:off x="384048" y="169164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Nhận alert desktop khi Claude cần input — không bao giờ bỏ lỡ prompt</a:t>
            </a:r>
            <a:endParaRPr lang="vi-VN" sz="950" dirty="0"/>
          </a:p>
        </p:txBody>
      </p:sp>
      <p:sp>
        <p:nvSpPr>
          <p:cNvPr id="9" name="Shape 7"/>
          <p:cNvSpPr/>
          <p:nvPr/>
        </p:nvSpPr>
        <p:spPr>
          <a:xfrm>
            <a:off x="3154680" y="77724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154680" y="777240"/>
            <a:ext cx="2743200" cy="64008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1" name="Text 9"/>
          <p:cNvSpPr/>
          <p:nvPr/>
        </p:nvSpPr>
        <p:spPr>
          <a:xfrm>
            <a:off x="3154680" y="8686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2000" dirty="0">
                <a:solidFill>
                  <a:srgbClr val="000000"/>
                </a:solidFill>
              </a:rPr>
              <a:t>✨</a:t>
            </a:r>
            <a:endParaRPr lang="vi-VN" sz="2000" dirty="0"/>
          </a:p>
        </p:txBody>
      </p:sp>
      <p:sp>
        <p:nvSpPr>
          <p:cNvPr id="12" name="Text 10"/>
          <p:cNvSpPr/>
          <p:nvPr/>
        </p:nvSpPr>
        <p:spPr>
          <a:xfrm>
            <a:off x="3246120" y="134416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Tự Động Format</a:t>
            </a:r>
            <a:endParaRPr lang="vi-VN" sz="1200" dirty="0"/>
          </a:p>
        </p:txBody>
      </p:sp>
      <p:sp>
        <p:nvSpPr>
          <p:cNvPr id="13" name="Text 11"/>
          <p:cNvSpPr/>
          <p:nvPr/>
        </p:nvSpPr>
        <p:spPr>
          <a:xfrm>
            <a:off x="3264408" y="169164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Chạy Prettier/ESLint sau mỗi lần sửa file qua PostToolUse</a:t>
            </a:r>
            <a:endParaRPr lang="vi-VN" sz="950" dirty="0"/>
          </a:p>
        </p:txBody>
      </p:sp>
      <p:sp>
        <p:nvSpPr>
          <p:cNvPr id="14" name="Shape 12"/>
          <p:cNvSpPr/>
          <p:nvPr/>
        </p:nvSpPr>
        <p:spPr>
          <a:xfrm>
            <a:off x="6035040" y="77724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777240"/>
            <a:ext cx="2743200" cy="64008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6" name="Text 14"/>
          <p:cNvSpPr/>
          <p:nvPr/>
        </p:nvSpPr>
        <p:spPr>
          <a:xfrm>
            <a:off x="6035040" y="8686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2000" dirty="0">
                <a:solidFill>
                  <a:srgbClr val="000000"/>
                </a:solidFill>
              </a:rPr>
              <a:t>🔒</a:t>
            </a:r>
            <a:endParaRPr lang="vi-VN" sz="2000" dirty="0"/>
          </a:p>
        </p:txBody>
      </p:sp>
      <p:sp>
        <p:nvSpPr>
          <p:cNvPr id="17" name="Text 15"/>
          <p:cNvSpPr/>
          <p:nvPr/>
        </p:nvSpPr>
        <p:spPr>
          <a:xfrm>
            <a:off x="6126480" y="134416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Bảo Vệ File</a:t>
            </a:r>
            <a:endParaRPr lang="vi-VN" sz="1200" dirty="0"/>
          </a:p>
        </p:txBody>
      </p:sp>
      <p:sp>
        <p:nvSpPr>
          <p:cNvPr id="18" name="Text 16"/>
          <p:cNvSpPr/>
          <p:nvPr/>
        </p:nvSpPr>
        <p:spPr>
          <a:xfrm>
            <a:off x="6144768" y="169164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Chặn sửa .env, package-lock.json, .git qua PreToolUse</a:t>
            </a:r>
            <a:endParaRPr lang="vi-VN" sz="950" dirty="0"/>
          </a:p>
        </p:txBody>
      </p:sp>
      <p:sp>
        <p:nvSpPr>
          <p:cNvPr id="19" name="Shape 17"/>
          <p:cNvSpPr/>
          <p:nvPr/>
        </p:nvSpPr>
        <p:spPr>
          <a:xfrm>
            <a:off x="274320" y="278892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74320" y="2788920"/>
            <a:ext cx="2743200" cy="6400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2880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2000" dirty="0">
                <a:solidFill>
                  <a:srgbClr val="000000"/>
                </a:solidFill>
              </a:rPr>
              <a:t>💾</a:t>
            </a:r>
            <a:endParaRPr lang="vi-VN" sz="2000" dirty="0"/>
          </a:p>
        </p:txBody>
      </p:sp>
      <p:sp>
        <p:nvSpPr>
          <p:cNvPr id="22" name="Text 20"/>
          <p:cNvSpPr/>
          <p:nvPr/>
        </p:nvSpPr>
        <p:spPr>
          <a:xfrm>
            <a:off x="365760" y="335584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Tái Nạp Context</a:t>
            </a:r>
            <a:endParaRPr lang="vi-VN" sz="1200" dirty="0"/>
          </a:p>
        </p:txBody>
      </p:sp>
      <p:sp>
        <p:nvSpPr>
          <p:cNvPr id="23" name="Text 21"/>
          <p:cNvSpPr/>
          <p:nvPr/>
        </p:nvSpPr>
        <p:spPr>
          <a:xfrm>
            <a:off x="384048" y="370332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Sau compaction, tự đẩy lại sprint reminders vào context của Claude</a:t>
            </a:r>
            <a:endParaRPr lang="vi-VN" sz="950" dirty="0"/>
          </a:p>
        </p:txBody>
      </p:sp>
      <p:sp>
        <p:nvSpPr>
          <p:cNvPr id="24" name="Shape 22"/>
          <p:cNvSpPr/>
          <p:nvPr/>
        </p:nvSpPr>
        <p:spPr>
          <a:xfrm>
            <a:off x="3154680" y="278892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154680" y="2788920"/>
            <a:ext cx="2743200" cy="64008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26" name="Text 24"/>
          <p:cNvSpPr/>
          <p:nvPr/>
        </p:nvSpPr>
        <p:spPr>
          <a:xfrm>
            <a:off x="3154680" y="2880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2000" dirty="0">
                <a:solidFill>
                  <a:srgbClr val="000000"/>
                </a:solidFill>
              </a:rPr>
              <a:t>📋</a:t>
            </a:r>
            <a:endParaRPr lang="vi-VN" sz="2000" dirty="0"/>
          </a:p>
        </p:txBody>
      </p:sp>
      <p:sp>
        <p:nvSpPr>
          <p:cNvPr id="27" name="Text 25"/>
          <p:cNvSpPr/>
          <p:nvPr/>
        </p:nvSpPr>
        <p:spPr>
          <a:xfrm>
            <a:off x="3246120" y="335584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Log</a:t>
            </a:r>
            <a:endParaRPr lang="vi-VN" sz="1200" dirty="0"/>
          </a:p>
        </p:txBody>
      </p:sp>
      <p:sp>
        <p:nvSpPr>
          <p:cNvPr id="28" name="Text 26"/>
          <p:cNvSpPr/>
          <p:nvPr/>
        </p:nvSpPr>
        <p:spPr>
          <a:xfrm>
            <a:off x="3264408" y="370332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Ghi lại mọi ConfigChange ra file để theo dõi tuân thủ</a:t>
            </a:r>
            <a:endParaRPr lang="vi-VN" sz="950" dirty="0"/>
          </a:p>
        </p:txBody>
      </p:sp>
      <p:sp>
        <p:nvSpPr>
          <p:cNvPr id="29" name="Shape 27"/>
          <p:cNvSpPr/>
          <p:nvPr/>
        </p:nvSpPr>
        <p:spPr>
          <a:xfrm>
            <a:off x="6035040" y="2788920"/>
            <a:ext cx="2743200" cy="178308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035040" y="2788920"/>
            <a:ext cx="2743200" cy="640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1" name="Text 29"/>
          <p:cNvSpPr/>
          <p:nvPr/>
        </p:nvSpPr>
        <p:spPr>
          <a:xfrm>
            <a:off x="6035040" y="2880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2000" dirty="0">
                <a:solidFill>
                  <a:srgbClr val="000000"/>
                </a:solidFill>
              </a:rPr>
              <a:t>✅</a:t>
            </a:r>
            <a:endParaRPr lang="vi-VN" sz="2000" dirty="0"/>
          </a:p>
        </p:txBody>
      </p:sp>
      <p:sp>
        <p:nvSpPr>
          <p:cNvPr id="32" name="Text 30"/>
          <p:cNvSpPr/>
          <p:nvPr/>
        </p:nvSpPr>
        <p:spPr>
          <a:xfrm>
            <a:off x="6126480" y="335584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12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Tự Động Approve</a:t>
            </a:r>
            <a:endParaRPr lang="vi-VN" sz="1200" dirty="0"/>
          </a:p>
        </p:txBody>
      </p:sp>
      <p:sp>
        <p:nvSpPr>
          <p:cNvPr id="33" name="Text 31"/>
          <p:cNvSpPr/>
          <p:nvPr/>
        </p:nvSpPr>
        <p:spPr>
          <a:xfrm>
            <a:off x="6144768" y="3703320"/>
            <a:ext cx="252374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vi-VN" altLang="en-US" sz="95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Bỏ qua hộp thoại xin quyền cho các tool đáng tin như ExitPlanMode</a:t>
            </a:r>
            <a:endParaRPr lang="vi-VN" sz="950" dirty="0"/>
          </a:p>
        </p:txBody>
      </p:sp>
      <p:sp>
        <p:nvSpPr>
          <p:cNvPr id="34" name="Shape 32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FBBF24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Hooks Giao Tiếp Như Thế Nào</a:t>
            </a:r>
            <a:endParaRPr lang="vi-VN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4114800" cy="65836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859536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stdin</a:t>
            </a:r>
            <a:endParaRPr lang="vi-VN" sz="1200" dirty="0"/>
          </a:p>
        </p:txBody>
      </p:sp>
      <p:sp>
        <p:nvSpPr>
          <p:cNvPr id="6" name="Text 4"/>
          <p:cNvSpPr/>
          <p:nvPr/>
        </p:nvSpPr>
        <p:spPr>
          <a:xfrm>
            <a:off x="1600200" y="877824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gửi dữ liệu JSON sự kiện vào script của bạn</a:t>
            </a:r>
            <a:endParaRPr lang="vi-VN" sz="1000" dirty="0"/>
          </a:p>
        </p:txBody>
      </p:sp>
      <p:sp>
        <p:nvSpPr>
          <p:cNvPr id="7" name="Shape 5"/>
          <p:cNvSpPr/>
          <p:nvPr/>
        </p:nvSpPr>
        <p:spPr>
          <a:xfrm>
            <a:off x="274320" y="1563624"/>
            <a:ext cx="4114800" cy="65836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618488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← stdout</a:t>
            </a:r>
            <a:endParaRPr lang="vi-VN" sz="1200" dirty="0"/>
          </a:p>
        </p:txBody>
      </p:sp>
      <p:sp>
        <p:nvSpPr>
          <p:cNvPr id="9" name="Text 7"/>
          <p:cNvSpPr/>
          <p:nvPr/>
        </p:nvSpPr>
        <p:spPr>
          <a:xfrm>
            <a:off x="1600200" y="1636776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trả về text context hoặc JSON decision</a:t>
            </a:r>
            <a:endParaRPr lang="vi-VN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2322576"/>
            <a:ext cx="4114800" cy="65836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3774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F8717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← stderr</a:t>
            </a:r>
            <a:endParaRPr lang="vi-VN" sz="1200" dirty="0"/>
          </a:p>
        </p:txBody>
      </p:sp>
      <p:sp>
        <p:nvSpPr>
          <p:cNvPr id="12" name="Text 10"/>
          <p:cNvSpPr/>
          <p:nvPr/>
        </p:nvSpPr>
        <p:spPr>
          <a:xfrm>
            <a:off x="1600200" y="2395728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Thông báo lỗi — hiển thị cho Claude hoặc người dùng</a:t>
            </a:r>
            <a:endParaRPr lang="vi-VN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3081528"/>
            <a:ext cx="4114800" cy="65836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313639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← exit 0</a:t>
            </a:r>
            <a:endParaRPr lang="vi-VN" sz="1200" dirty="0"/>
          </a:p>
        </p:txBody>
      </p:sp>
      <p:sp>
        <p:nvSpPr>
          <p:cNvPr id="15" name="Text 13"/>
          <p:cNvSpPr/>
          <p:nvPr/>
        </p:nvSpPr>
        <p:spPr>
          <a:xfrm>
            <a:off x="1600200" y="315468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Hành động tiến hành bình thường</a:t>
            </a:r>
            <a:endParaRPr lang="vi-VN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3840480"/>
            <a:ext cx="4114800" cy="65836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895344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200" b="1" dirty="0">
                <a:solidFill>
                  <a:srgbClr val="F8717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← exit 2</a:t>
            </a:r>
            <a:endParaRPr lang="vi-VN" sz="1200" dirty="0"/>
          </a:p>
        </p:txBody>
      </p:sp>
      <p:sp>
        <p:nvSpPr>
          <p:cNvPr id="18" name="Text 16"/>
          <p:cNvSpPr/>
          <p:nvPr/>
        </p:nvSpPr>
        <p:spPr>
          <a:xfrm>
            <a:off x="1600200" y="391363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Hành động bị chặn — stderr được gửi cho Claude làm phản hồi</a:t>
            </a:r>
            <a:endParaRPr lang="vi-VN" sz="1000" dirty="0"/>
          </a:p>
        </p:txBody>
      </p:sp>
      <p:sp>
        <p:nvSpPr>
          <p:cNvPr id="19" name="Shape 17"/>
          <p:cNvSpPr/>
          <p:nvPr/>
        </p:nvSpPr>
        <p:spPr>
          <a:xfrm>
            <a:off x="4663440" y="749808"/>
            <a:ext cx="4160520" cy="4023360"/>
          </a:xfrm>
          <a:prstGeom prst="rect">
            <a:avLst/>
          </a:prstGeom>
          <a:solidFill>
            <a:srgbClr val="0D1117"/>
          </a:solidFill>
          <a:ln w="12700">
            <a:solidFill>
              <a:srgbClr val="A78BFA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754880" y="822960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Ví Dụ JSON Output</a:t>
            </a:r>
            <a:endParaRPr lang="vi-VN" sz="1100" dirty="0"/>
          </a:p>
        </p:txBody>
      </p:sp>
      <p:sp>
        <p:nvSpPr>
          <p:cNvPr id="21" name="Text 19"/>
          <p:cNvSpPr/>
          <p:nvPr/>
        </p:nvSpPr>
        <p:spPr>
          <a:xfrm>
            <a:off x="4709160" y="1188720"/>
            <a:ext cx="4041648" cy="3429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PreToolUse — deny + reason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"hookSpecificOutput":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"hookEventName": "PreToolUse",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"permissionDecision": "deny",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"permissionDecisionReason":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"Use rg instead of grep"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vi-VN" sz="850" dirty="0"/>
          </a:p>
          <a:p>
            <a:pPr indent="0" marL="0">
              <a:buNone/>
            </a:pP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PermissionRequest — auto-allow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"hookSpecificOutput":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"hookEventName":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"PermissionRequest",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"decision": {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"behavior": "allow"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vi-VN" sz="850" dirty="0"/>
          </a:p>
          <a:p>
            <a:pPr indent="0" marL="0">
              <a:buNone/>
            </a:pPr>
            <a:r>
              <a:rPr lang="vi-VN" altLang="en-US" sz="8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vi-VN" sz="850" dirty="0"/>
          </a:p>
        </p:txBody>
      </p:sp>
      <p:sp>
        <p:nvSpPr>
          <p:cNvPr id="22" name="Shape 20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22D3EE"/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Các Loại Hook</a:t>
            </a:r>
            <a:endParaRPr lang="vi-VN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04672"/>
            <a:ext cx="8595360" cy="74980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04672"/>
            <a:ext cx="73152" cy="74980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877824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3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⚙️  command</a:t>
            </a:r>
            <a:endParaRPr lang="vi-VN" sz="1300" dirty="0"/>
          </a:p>
        </p:txBody>
      </p:sp>
      <p:sp>
        <p:nvSpPr>
          <p:cNvPr id="7" name="Text 5"/>
          <p:cNvSpPr/>
          <p:nvPr/>
        </p:nvSpPr>
        <p:spPr>
          <a:xfrm>
            <a:off x="2468880" y="896112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Chạy lệnh shell. Phổ biến nhất — nhận stdin, dùng exit code + stdout.</a:t>
            </a:r>
            <a:endParaRPr lang="vi-VN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664208"/>
            <a:ext cx="8595360" cy="74980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664208"/>
            <a:ext cx="73152" cy="749808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73736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300" b="1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🌐  http</a:t>
            </a:r>
            <a:endParaRPr lang="vi-VN" sz="1300" dirty="0"/>
          </a:p>
        </p:txBody>
      </p:sp>
      <p:sp>
        <p:nvSpPr>
          <p:cNvPr id="11" name="Text 9"/>
          <p:cNvSpPr/>
          <p:nvPr/>
        </p:nvSpPr>
        <p:spPr>
          <a:xfrm>
            <a:off x="2468880" y="1755648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dữ liệu sự kiện đến một URL endpoint. Lý tưởng cho webhook và tích hợp ngoài.</a:t>
            </a:r>
            <a:endParaRPr lang="vi-VN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523744"/>
            <a:ext cx="8595360" cy="74980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523744"/>
            <a:ext cx="73152" cy="74980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596896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300" b="1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🔗  mcp_tool</a:t>
            </a:r>
            <a:endParaRPr lang="vi-VN" sz="1300" dirty="0"/>
          </a:p>
        </p:txBody>
      </p:sp>
      <p:sp>
        <p:nvSpPr>
          <p:cNvPr id="15" name="Text 13"/>
          <p:cNvSpPr/>
          <p:nvPr/>
        </p:nvSpPr>
        <p:spPr>
          <a:xfrm>
            <a:off x="2468880" y="2615184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Gọi tool trên MCP server đã kết nối để phản ứng phong phú hơn.</a:t>
            </a:r>
            <a:endParaRPr lang="vi-VN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3383280"/>
            <a:ext cx="8595360" cy="74980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3383280"/>
            <a:ext cx="73152" cy="749808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456432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300" b="1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💬  prompt</a:t>
            </a:r>
            <a:endParaRPr lang="vi-VN" sz="1300" dirty="0"/>
          </a:p>
        </p:txBody>
      </p:sp>
      <p:sp>
        <p:nvSpPr>
          <p:cNvPr id="19" name="Text 17"/>
          <p:cNvSpPr/>
          <p:nvPr/>
        </p:nvSpPr>
        <p:spPr>
          <a:xfrm>
            <a:off x="2468880" y="3474720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đánh giá một lần. Dùng khi cần phán đoán, không chỉ so khớp pattern.</a:t>
            </a:r>
            <a:endParaRPr lang="vi-VN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4242816"/>
            <a:ext cx="8595360" cy="749808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4242816"/>
            <a:ext cx="73152" cy="749808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4315968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300" b="1" dirty="0">
                <a:solidFill>
                  <a:srgbClr val="F8717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🤖  agent</a:t>
            </a:r>
            <a:endParaRPr lang="vi-VN" sz="1300" dirty="0"/>
          </a:p>
        </p:txBody>
      </p:sp>
      <p:sp>
        <p:nvSpPr>
          <p:cNvPr id="23" name="Text 21"/>
          <p:cNvSpPr/>
          <p:nvPr/>
        </p:nvSpPr>
        <p:spPr>
          <a:xfrm>
            <a:off x="2468880" y="4334256"/>
            <a:ext cx="6217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agent đa lượt với quyền truy cập tool. Thử nghiệm — mạnh nhưng cần cẩn thận.</a:t>
            </a:r>
            <a:endParaRPr lang="vi-VN" sz="1100" dirty="0"/>
          </a:p>
        </p:txBody>
      </p:sp>
      <p:sp>
        <p:nvSpPr>
          <p:cNvPr id="24" name="Shape 22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A78BFA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Lọc Hook với Matchers</a:t>
            </a:r>
            <a:endParaRPr lang="vi-VN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12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Trường matcher giới hạn hook nào được chạy — càng hẹp càng tốt.</a:t>
            </a:r>
            <a:endParaRPr lang="vi-VN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84048" y="114300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PostToolUse</a:t>
            </a:r>
            <a:endParaRPr lang="vi-VN" sz="950" dirty="0"/>
          </a:p>
        </p:txBody>
      </p:sp>
      <p:sp>
        <p:nvSpPr>
          <p:cNvPr id="7" name="Text 5"/>
          <p:cNvSpPr/>
          <p:nvPr/>
        </p:nvSpPr>
        <p:spPr>
          <a:xfrm>
            <a:off x="384048" y="141732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"Edit|Write"</a:t>
            </a:r>
            <a:endParaRPr lang="vi-VN" sz="1000" dirty="0"/>
          </a:p>
        </p:txBody>
      </p:sp>
      <p:sp>
        <p:nvSpPr>
          <p:cNvPr id="8" name="Text 6"/>
          <p:cNvSpPr/>
          <p:nvPr/>
        </p:nvSpPr>
        <p:spPr>
          <a:xfrm>
            <a:off x="384048" y="170078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Chỉ chạy cho tool sửa file</a:t>
            </a:r>
            <a:endParaRPr lang="vi-VN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07899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64608" y="114300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PreToolUse</a:t>
            </a:r>
            <a:endParaRPr lang="vi-VN" sz="950" dirty="0"/>
          </a:p>
        </p:txBody>
      </p:sp>
      <p:sp>
        <p:nvSpPr>
          <p:cNvPr id="11" name="Text 9"/>
          <p:cNvSpPr/>
          <p:nvPr/>
        </p:nvSpPr>
        <p:spPr>
          <a:xfrm>
            <a:off x="4864608" y="141732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"Bash"</a:t>
            </a:r>
            <a:endParaRPr lang="vi-VN" sz="1000" dirty="0"/>
          </a:p>
        </p:txBody>
      </p:sp>
      <p:sp>
        <p:nvSpPr>
          <p:cNvPr id="12" name="Text 10"/>
          <p:cNvSpPr/>
          <p:nvPr/>
        </p:nvSpPr>
        <p:spPr>
          <a:xfrm>
            <a:off x="4864608" y="170078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Chỉ kích hoạt khi Claude dùng Bash</a:t>
            </a:r>
            <a:endParaRPr lang="vi-VN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226771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84048" y="233172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SessionStart</a:t>
            </a:r>
            <a:endParaRPr lang="vi-VN" sz="950" dirty="0"/>
          </a:p>
        </p:txBody>
      </p:sp>
      <p:sp>
        <p:nvSpPr>
          <p:cNvPr id="15" name="Text 13"/>
          <p:cNvSpPr/>
          <p:nvPr/>
        </p:nvSpPr>
        <p:spPr>
          <a:xfrm>
            <a:off x="384048" y="260604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"compact"</a:t>
            </a:r>
            <a:endParaRPr lang="vi-VN" sz="1000" dirty="0"/>
          </a:p>
        </p:txBody>
      </p:sp>
      <p:sp>
        <p:nvSpPr>
          <p:cNvPr id="16" name="Text 14"/>
          <p:cNvSpPr/>
          <p:nvPr/>
        </p:nvSpPr>
        <p:spPr>
          <a:xfrm>
            <a:off x="384048" y="288950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Chỉ trigger sau khi compaction</a:t>
            </a:r>
            <a:endParaRPr lang="vi-VN" sz="1000" dirty="0"/>
          </a:p>
        </p:txBody>
      </p:sp>
      <p:sp>
        <p:nvSpPr>
          <p:cNvPr id="17" name="Shape 15"/>
          <p:cNvSpPr/>
          <p:nvPr/>
        </p:nvSpPr>
        <p:spPr>
          <a:xfrm>
            <a:off x="4754880" y="226771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864608" y="233172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PermissionRequest</a:t>
            </a:r>
            <a:endParaRPr lang="vi-VN" sz="950" dirty="0"/>
          </a:p>
        </p:txBody>
      </p:sp>
      <p:sp>
        <p:nvSpPr>
          <p:cNvPr id="19" name="Text 17"/>
          <p:cNvSpPr/>
          <p:nvPr/>
        </p:nvSpPr>
        <p:spPr>
          <a:xfrm>
            <a:off x="4864608" y="260604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"ExitPlanMode"</a:t>
            </a:r>
            <a:endParaRPr lang="vi-VN" sz="1000" dirty="0"/>
          </a:p>
        </p:txBody>
      </p:sp>
      <p:sp>
        <p:nvSpPr>
          <p:cNvPr id="20" name="Text 18"/>
          <p:cNvSpPr/>
          <p:nvPr/>
        </p:nvSpPr>
        <p:spPr>
          <a:xfrm>
            <a:off x="4864608" y="288950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Tự approve khi hoàn thành plan</a:t>
            </a:r>
            <a:endParaRPr lang="vi-VN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345643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384048" y="352044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FileChanged</a:t>
            </a:r>
            <a:endParaRPr lang="vi-VN" sz="950" dirty="0"/>
          </a:p>
        </p:txBody>
      </p:sp>
      <p:sp>
        <p:nvSpPr>
          <p:cNvPr id="23" name="Text 21"/>
          <p:cNvSpPr/>
          <p:nvPr/>
        </p:nvSpPr>
        <p:spPr>
          <a:xfrm>
            <a:off x="384048" y="379476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".envrc|.env"</a:t>
            </a:r>
            <a:endParaRPr lang="vi-VN" sz="1000" dirty="0"/>
          </a:p>
        </p:txBody>
      </p:sp>
      <p:sp>
        <p:nvSpPr>
          <p:cNvPr id="24" name="Text 22"/>
          <p:cNvSpPr/>
          <p:nvPr/>
        </p:nvSpPr>
        <p:spPr>
          <a:xfrm>
            <a:off x="384048" y="407822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Theo dõi tên file cụ thể</a:t>
            </a:r>
            <a:endParaRPr lang="vi-VN" sz="1000" dirty="0"/>
          </a:p>
        </p:txBody>
      </p:sp>
      <p:sp>
        <p:nvSpPr>
          <p:cNvPr id="25" name="Shape 23"/>
          <p:cNvSpPr/>
          <p:nvPr/>
        </p:nvSpPr>
        <p:spPr>
          <a:xfrm>
            <a:off x="4754880" y="3456432"/>
            <a:ext cx="4251960" cy="105156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3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864608" y="352044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950" dirty="0">
                <a:solidFill>
                  <a:srgbClr val="A78B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event: ConfigChange</a:t>
            </a:r>
            <a:endParaRPr lang="vi-VN" sz="950" dirty="0"/>
          </a:p>
        </p:txBody>
      </p:sp>
      <p:sp>
        <p:nvSpPr>
          <p:cNvPr id="27" name="Text 25"/>
          <p:cNvSpPr/>
          <p:nvPr/>
        </p:nvSpPr>
        <p:spPr>
          <a:xfrm>
            <a:off x="4864608" y="3794760"/>
            <a:ext cx="3977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matcher: "user_settings"</a:t>
            </a:r>
            <a:endParaRPr lang="vi-VN" sz="1000" dirty="0"/>
          </a:p>
        </p:txBody>
      </p:sp>
      <p:sp>
        <p:nvSpPr>
          <p:cNvPr id="28" name="Text 26"/>
          <p:cNvSpPr/>
          <p:nvPr/>
        </p:nvSpPr>
        <p:spPr>
          <a:xfrm>
            <a:off x="4864608" y="4078224"/>
            <a:ext cx="39776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chỉ thay đổi user settings</a:t>
            </a:r>
            <a:endParaRPr lang="vi-VN" sz="1000" dirty="0"/>
          </a:p>
        </p:txBody>
      </p:sp>
      <p:sp>
        <p:nvSpPr>
          <p:cNvPr id="29" name="Shape 27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34D399"/>
          </a:solidFill>
          <a:ln/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vi-VN" altLang="en-US" sz="2600" b="1" dirty="0">
                <a:solidFill>
                  <a:srgbClr val="F0F6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Xử Lý Sự Cố &amp; Giới Hạn</a:t>
            </a:r>
            <a:endParaRPr lang="vi-VN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8595360" cy="7315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777240"/>
            <a:ext cx="73152" cy="73152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822960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Hook không kích hoạt</a:t>
            </a:r>
            <a:endParaRPr lang="vi-VN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143000"/>
            <a:ext cx="8183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Kiểm tra /hooks đã hiển thị chưa. Xác minh regex matcher. Đảm bảo script có quyền thực thi (chmod +x).</a:t>
            </a:r>
            <a:endParaRPr lang="vi-VN" sz="1000" dirty="0"/>
          </a:p>
        </p:txBody>
      </p:sp>
      <p:sp>
        <p:nvSpPr>
          <p:cNvPr id="8" name="Shape 6"/>
          <p:cNvSpPr/>
          <p:nvPr/>
        </p:nvSpPr>
        <p:spPr>
          <a:xfrm>
            <a:off x="274320" y="1627632"/>
            <a:ext cx="8595360" cy="7315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1627632"/>
            <a:ext cx="73152" cy="73152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673352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JSON validation thất bại</a:t>
            </a:r>
            <a:endParaRPr lang="vi-VN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1993392"/>
            <a:ext cx="8183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Không trộn exit 2 + JSON stdout. Dùng exit 0 cho JSON decision, exit 2 cho stderr block.</a:t>
            </a:r>
            <a:endParaRPr lang="vi-VN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478024"/>
            <a:ext cx="8595360" cy="7315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74320" y="2478024"/>
            <a:ext cx="73152" cy="73152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523744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Stop hook chạy mãi không dừng</a:t>
            </a:r>
            <a:endParaRPr lang="vi-VN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2843784"/>
            <a:ext cx="8183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Stop hook chạy cho mỗi chunk stream. Thêm logic thoát sớm hoặc dùng PostToolBatch thay thế.</a:t>
            </a:r>
            <a:endParaRPr lang="vi-VN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3328416"/>
            <a:ext cx="8595360" cy="7315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74320" y="3328416"/>
            <a:ext cx="73152" cy="73152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374136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Không có thông báo nào hiện</a:t>
            </a:r>
            <a:endParaRPr lang="vi-VN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3694176"/>
            <a:ext cx="8183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Cấp quyền thông báo cho Script Editor trong Cài đặt hệ thống → Thông báo (macOS).</a:t>
            </a:r>
            <a:endParaRPr lang="vi-VN" sz="1000" dirty="0"/>
          </a:p>
        </p:txBody>
      </p:sp>
      <p:sp>
        <p:nvSpPr>
          <p:cNvPr id="20" name="Shape 18"/>
          <p:cNvSpPr/>
          <p:nvPr/>
        </p:nvSpPr>
        <p:spPr>
          <a:xfrm>
            <a:off x="274320" y="4178808"/>
            <a:ext cx="8595360" cy="731520"/>
          </a:xfrm>
          <a:prstGeom prst="rect">
            <a:avLst/>
          </a:prstGeom>
          <a:solidFill>
            <a:srgbClr val="161B22"/>
          </a:solidFill>
          <a:ln w="12700">
            <a:solidFill>
              <a:srgbClr val="30363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74320" y="4178808"/>
            <a:ext cx="73152" cy="73152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4224528"/>
            <a:ext cx="38404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1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bypassPermissions bị từ chối</a:t>
            </a:r>
            <a:endParaRPr lang="vi-VN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4544568"/>
            <a:ext cx="8183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vi-VN" alt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Chỉ hoạt động nếu phiên được khởi chạy với flag --dangerously-skip-permissions.</a:t>
            </a:r>
            <a:endParaRPr lang="vi-VN" sz="1000" dirty="0"/>
          </a:p>
        </p:txBody>
      </p:sp>
      <p:sp>
        <p:nvSpPr>
          <p:cNvPr id="24" name="Shape 22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F87171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Code Hooks Guide - Tiếng Việt</dc:title>
  <dc:subject>PptxGenJS Presentation</dc:subject>
  <dc:creator>PptxGenJS</dc:creator>
  <cp:lastModifiedBy>PptxGenJS</cp:lastModifiedBy>
  <cp:revision>1</cp:revision>
  <dcterms:created xsi:type="dcterms:W3CDTF">2026-05-02T05:16:57Z</dcterms:created>
  <dcterms:modified xsi:type="dcterms:W3CDTF">2026-05-02T05:16:57Z</dcterms:modified>
</cp:coreProperties>
</file>